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6"/>
  </p:notesMasterIdLst>
  <p:sldIdLst>
    <p:sldId id="270" r:id="rId2"/>
    <p:sldId id="271" r:id="rId3"/>
    <p:sldId id="272" r:id="rId4"/>
    <p:sldId id="273" r:id="rId5"/>
    <p:sldId id="274" r:id="rId6"/>
    <p:sldId id="275" r:id="rId7"/>
    <p:sldId id="276" r:id="rId8"/>
    <p:sldId id="277" r:id="rId9"/>
    <p:sldId id="278" r:id="rId10"/>
    <p:sldId id="279" r:id="rId11"/>
    <p:sldId id="280" r:id="rId12"/>
    <p:sldId id="261" r:id="rId13"/>
    <p:sldId id="262" r:id="rId14"/>
    <p:sldId id="264" r:id="rId15"/>
    <p:sldId id="265" r:id="rId16"/>
    <p:sldId id="266" r:id="rId17"/>
    <p:sldId id="267" r:id="rId18"/>
    <p:sldId id="268" r:id="rId19"/>
    <p:sldId id="269" r:id="rId20"/>
    <p:sldId id="281" r:id="rId21"/>
    <p:sldId id="285" r:id="rId22"/>
    <p:sldId id="286" r:id="rId23"/>
    <p:sldId id="282" r:id="rId24"/>
    <p:sldId id="284" r:id="rId25"/>
  </p:sldIdLst>
  <p:sldSz cx="12192000" cy="6858000"/>
  <p:notesSz cx="6858000" cy="9144000"/>
  <p:embeddedFontLst>
    <p:embeddedFont>
      <p:font typeface="Libre Baskerville" panose="02000000000000000000" pitchFamily="2" charset="0"/>
      <p:regular r:id="rId27"/>
      <p:bold r:id="rId28"/>
      <p:italic r:id="rId29"/>
    </p:embeddedFont>
    <p:embeddedFont>
      <p:font typeface="Roboto Mono" panose="020F0502020204030204" pitchFamily="49"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8241F86-8D27-4F90-879C-A6166865E48A}">
          <p14:sldIdLst>
            <p14:sldId id="270"/>
            <p14:sldId id="271"/>
            <p14:sldId id="272"/>
            <p14:sldId id="273"/>
            <p14:sldId id="274"/>
            <p14:sldId id="275"/>
            <p14:sldId id="276"/>
            <p14:sldId id="277"/>
            <p14:sldId id="278"/>
            <p14:sldId id="279"/>
            <p14:sldId id="280"/>
            <p14:sldId id="261"/>
            <p14:sldId id="262"/>
            <p14:sldId id="264"/>
            <p14:sldId id="265"/>
            <p14:sldId id="266"/>
            <p14:sldId id="267"/>
            <p14:sldId id="268"/>
            <p14:sldId id="269"/>
            <p14:sldId id="281"/>
            <p14:sldId id="285"/>
            <p14:sldId id="286"/>
            <p14:sldId id="282"/>
            <p14:sldId id="28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4" roundtripDataSignature="AMtx7mhnFQsu0qTBRZ+C47HNp0tuHCNko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72" y="6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21" Type="http://schemas.openxmlformats.org/officeDocument/2006/relationships/slide" Target="slides/slide20.xml"/><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pPr marL="0" marR="0" lvl="0" indent="0" algn="r" rtl="0">
                <a:spcBef>
                  <a:spcPts val="0"/>
                </a:spcBef>
                <a:spcAft>
                  <a:spcPts val="0"/>
                </a:spcAft>
                <a:buNone/>
              </a:pPr>
              <a:t>1</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161714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pic>
        <p:nvPicPr>
          <p:cNvPr id="27" name="Google Shape;27;p8"/>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
        <p:cNvGrpSpPr/>
        <p:nvPr/>
      </p:nvGrpSpPr>
      <p:grpSpPr>
        <a:xfrm>
          <a:off x="0" y="0"/>
          <a:ext cx="0" cy="0"/>
          <a:chOff x="0" y="0"/>
          <a:chExt cx="0" cy="0"/>
        </a:xfrm>
      </p:grpSpPr>
      <p:sp>
        <p:nvSpPr>
          <p:cNvPr id="29" name="Google Shape;29;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pic>
        <p:nvPicPr>
          <p:cNvPr id="32" name="Google Shape;32;p9"/>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1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3" name="Google Shape;43;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pic>
        <p:nvPicPr>
          <p:cNvPr id="46" name="Google Shape;46;p11"/>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7"/>
        <p:cNvGrpSpPr/>
        <p:nvPr/>
      </p:nvGrpSpPr>
      <p:grpSpPr>
        <a:xfrm>
          <a:off x="0" y="0"/>
          <a:ext cx="0" cy="0"/>
          <a:chOff x="0" y="0"/>
          <a:chExt cx="0" cy="0"/>
        </a:xfrm>
      </p:grpSpPr>
      <p:sp>
        <p:nvSpPr>
          <p:cNvPr id="48" name="Google Shape;48;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1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pic>
        <p:nvPicPr>
          <p:cNvPr id="54" name="Google Shape;54;p12"/>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8" name="Google Shape;58;p1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1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0" name="Google Shape;60;p1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pic>
        <p:nvPicPr>
          <p:cNvPr id="64" name="Google Shape;64;p13"/>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8" name="Google Shape;68;p1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pic>
        <p:nvPicPr>
          <p:cNvPr id="72" name="Google Shape;72;p14"/>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5"/>
          <p:cNvSpPr>
            <a:spLocks noGrp="1"/>
          </p:cNvSpPr>
          <p:nvPr>
            <p:ph type="pic" idx="2"/>
          </p:nvPr>
        </p:nvSpPr>
        <p:spPr>
          <a:xfrm>
            <a:off x="5183188" y="987425"/>
            <a:ext cx="6172200" cy="4873625"/>
          </a:xfrm>
          <a:prstGeom prst="rect">
            <a:avLst/>
          </a:prstGeom>
          <a:noFill/>
          <a:ln>
            <a:noFill/>
          </a:ln>
        </p:spPr>
      </p:sp>
      <p:sp>
        <p:nvSpPr>
          <p:cNvPr id="76" name="Google Shape;76;p1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pic>
        <p:nvPicPr>
          <p:cNvPr id="80" name="Google Shape;80;p15"/>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pic>
        <p:nvPicPr>
          <p:cNvPr id="87" name="Google Shape;87;p16"/>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3" r:id="rId3"/>
    <p:sldLayoutId id="2147483654" r:id="rId4"/>
    <p:sldLayoutId id="2147483655" r:id="rId5"/>
    <p:sldLayoutId id="2147483656" r:id="rId6"/>
    <p:sldLayoutId id="2147483657" r:id="rId7"/>
    <p:sldLayoutId id="2147483658" r:id="rId8"/>
    <p:sldLayoutId id="2147483659" r:id="rId9"/>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98;p1">
            <a:extLst>
              <a:ext uri="{FF2B5EF4-FFF2-40B4-BE49-F238E27FC236}">
                <a16:creationId xmlns:a16="http://schemas.microsoft.com/office/drawing/2014/main" id="{DF220E00-31B6-C6D0-D325-C796CE82CF04}"/>
              </a:ext>
            </a:extLst>
          </p:cNvPr>
          <p:cNvPicPr preferRelativeResize="0"/>
          <p:nvPr/>
        </p:nvPicPr>
        <p:blipFill rotWithShape="1">
          <a:blip r:embed="rId3">
            <a:alphaModFix/>
          </a:blip>
          <a:srcRect/>
          <a:stretch/>
        </p:blipFill>
        <p:spPr>
          <a:xfrm>
            <a:off x="17628" y="44624"/>
            <a:ext cx="12190815" cy="6694098"/>
          </a:xfrm>
          <a:prstGeom prst="rect">
            <a:avLst/>
          </a:prstGeom>
          <a:noFill/>
          <a:ln>
            <a:noFill/>
          </a:ln>
        </p:spPr>
      </p:pic>
      <p:sp>
        <p:nvSpPr>
          <p:cNvPr id="6" name="Text Placeholder 5">
            <a:extLst>
              <a:ext uri="{FF2B5EF4-FFF2-40B4-BE49-F238E27FC236}">
                <a16:creationId xmlns:a16="http://schemas.microsoft.com/office/drawing/2014/main" id="{A836E918-BBD0-926C-4F9F-313816937F72}"/>
              </a:ext>
            </a:extLst>
          </p:cNvPr>
          <p:cNvSpPr>
            <a:spLocks noGrp="1"/>
          </p:cNvSpPr>
          <p:nvPr>
            <p:ph type="body" idx="1"/>
          </p:nvPr>
        </p:nvSpPr>
        <p:spPr>
          <a:xfrm>
            <a:off x="831850" y="3717033"/>
            <a:ext cx="10515600" cy="2372618"/>
          </a:xfrm>
        </p:spPr>
        <p:txBody>
          <a:bodyPr>
            <a:normAutofit/>
          </a:bodyPr>
          <a:lstStyle/>
          <a:p>
            <a:pPr algn="ctr"/>
            <a:r>
              <a:rPr lang="en-US" sz="3900" b="1" dirty="0">
                <a:solidFill>
                  <a:schemeClr val="tx1"/>
                </a:solidFill>
                <a:latin typeface="Times New Roman" panose="02020603050405020304" pitchFamily="18" charset="0"/>
                <a:cs typeface="Times New Roman" panose="02020603050405020304" pitchFamily="18" charset="0"/>
              </a:rPr>
              <a:t>MYSQL</a:t>
            </a:r>
          </a:p>
          <a:p>
            <a:pPr algn="ctr"/>
            <a:r>
              <a:rPr lang="en-US" sz="3900" b="1" dirty="0">
                <a:solidFill>
                  <a:schemeClr val="tx1"/>
                </a:solidFill>
                <a:latin typeface="Times New Roman" panose="02020603050405020304" pitchFamily="18" charset="0"/>
                <a:cs typeface="Times New Roman" panose="02020603050405020304" pitchFamily="18" charset="0"/>
              </a:rPr>
              <a:t>  PROJECT TOPIC:FOOD &amp; HOSPITALITY                                </a:t>
            </a:r>
            <a:r>
              <a:rPr lang="en-IN" sz="3600" b="1" i="0" u="none" strike="noStrike" dirty="0">
                <a:solidFill>
                  <a:srgbClr val="000000"/>
                </a:solidFill>
                <a:effectLst/>
                <a:latin typeface="Times New Roman" panose="02020603050405020304" pitchFamily="18" charset="0"/>
                <a:cs typeface="Times New Roman" panose="02020603050405020304" pitchFamily="18" charset="0"/>
              </a:rPr>
              <a:t>Recipe &amp; Ingredient Inventory</a:t>
            </a:r>
            <a:endParaRPr lang="en-IN" sz="3600" b="1"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8635920E-2740-8A56-5BD6-B062EDB7DC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1</a:t>
            </a:fld>
            <a:endParaRPr lang="en-IN"/>
          </a:p>
        </p:txBody>
      </p:sp>
      <p:sp>
        <p:nvSpPr>
          <p:cNvPr id="8" name="Footer Placeholder 7">
            <a:extLst>
              <a:ext uri="{FF2B5EF4-FFF2-40B4-BE49-F238E27FC236}">
                <a16:creationId xmlns:a16="http://schemas.microsoft.com/office/drawing/2014/main" id="{5DAD76B2-AEA6-CF3D-1834-28195082AED7}"/>
              </a:ext>
            </a:extLst>
          </p:cNvPr>
          <p:cNvSpPr>
            <a:spLocks noGrp="1"/>
          </p:cNvSpPr>
          <p:nvPr>
            <p:ph type="ftr" idx="11"/>
          </p:nvPr>
        </p:nvSpPr>
        <p:spPr/>
        <p:txBody>
          <a:bodyPr/>
          <a:lstStyle/>
          <a:p>
            <a:r>
              <a:rPr lang="en-US" dirty="0"/>
              <a:t>Structured query language</a:t>
            </a:r>
          </a:p>
          <a:p>
            <a:endParaRPr lang="en-IN" dirty="0"/>
          </a:p>
        </p:txBody>
      </p:sp>
    </p:spTree>
    <p:extLst>
      <p:ext uri="{BB962C8B-B14F-4D97-AF65-F5344CB8AC3E}">
        <p14:creationId xmlns:p14="http://schemas.microsoft.com/office/powerpoint/2010/main" val="2294768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C8529D1-582D-DA4C-99EC-79D219C0BDB4}"/>
              </a:ext>
            </a:extLst>
          </p:cNvPr>
          <p:cNvSpPr>
            <a:spLocks noGrp="1"/>
          </p:cNvSpPr>
          <p:nvPr>
            <p:ph type="ftr" idx="11"/>
          </p:nvPr>
        </p:nvSpPr>
        <p:spPr/>
        <p:txBody>
          <a:bodyPr/>
          <a:lstStyle/>
          <a:p>
            <a:endParaRPr lang="en-IN"/>
          </a:p>
        </p:txBody>
      </p:sp>
      <p:sp>
        <p:nvSpPr>
          <p:cNvPr id="3" name="Slide Number Placeholder 2">
            <a:extLst>
              <a:ext uri="{FF2B5EF4-FFF2-40B4-BE49-F238E27FC236}">
                <a16:creationId xmlns:a16="http://schemas.microsoft.com/office/drawing/2014/main" id="{AB4FA843-DEA2-A66A-4F49-FA7C18B062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10</a:t>
            </a:fld>
            <a:endParaRPr lang="en-IN"/>
          </a:p>
        </p:txBody>
      </p:sp>
      <p:pic>
        <p:nvPicPr>
          <p:cNvPr id="5" name="Picture 4">
            <a:extLst>
              <a:ext uri="{FF2B5EF4-FFF2-40B4-BE49-F238E27FC236}">
                <a16:creationId xmlns:a16="http://schemas.microsoft.com/office/drawing/2014/main" id="{EA9C5679-20F4-84CA-E522-BCF9629DA1FC}"/>
              </a:ext>
            </a:extLst>
          </p:cNvPr>
          <p:cNvPicPr>
            <a:picLocks noChangeAspect="1"/>
          </p:cNvPicPr>
          <p:nvPr/>
        </p:nvPicPr>
        <p:blipFill>
          <a:blip r:embed="rId2"/>
          <a:stretch>
            <a:fillRect/>
          </a:stretch>
        </p:blipFill>
        <p:spPr>
          <a:xfrm>
            <a:off x="6540742" y="1033975"/>
            <a:ext cx="5159187" cy="1661304"/>
          </a:xfrm>
          <a:prstGeom prst="rect">
            <a:avLst/>
          </a:prstGeom>
        </p:spPr>
      </p:pic>
      <p:pic>
        <p:nvPicPr>
          <p:cNvPr id="7" name="Picture 6">
            <a:extLst>
              <a:ext uri="{FF2B5EF4-FFF2-40B4-BE49-F238E27FC236}">
                <a16:creationId xmlns:a16="http://schemas.microsoft.com/office/drawing/2014/main" id="{3D819993-1F3C-A4CC-7F50-470B389B908B}"/>
              </a:ext>
            </a:extLst>
          </p:cNvPr>
          <p:cNvPicPr>
            <a:picLocks noChangeAspect="1"/>
          </p:cNvPicPr>
          <p:nvPr/>
        </p:nvPicPr>
        <p:blipFill>
          <a:blip r:embed="rId3"/>
          <a:stretch>
            <a:fillRect/>
          </a:stretch>
        </p:blipFill>
        <p:spPr>
          <a:xfrm>
            <a:off x="629891" y="906854"/>
            <a:ext cx="5093745" cy="2103302"/>
          </a:xfrm>
          <a:prstGeom prst="rect">
            <a:avLst/>
          </a:prstGeom>
        </p:spPr>
      </p:pic>
      <p:pic>
        <p:nvPicPr>
          <p:cNvPr id="9" name="Picture 8">
            <a:extLst>
              <a:ext uri="{FF2B5EF4-FFF2-40B4-BE49-F238E27FC236}">
                <a16:creationId xmlns:a16="http://schemas.microsoft.com/office/drawing/2014/main" id="{7AEEE8D5-748D-5405-D222-04EE7D02116E}"/>
              </a:ext>
            </a:extLst>
          </p:cNvPr>
          <p:cNvPicPr>
            <a:picLocks noChangeAspect="1"/>
          </p:cNvPicPr>
          <p:nvPr/>
        </p:nvPicPr>
        <p:blipFill>
          <a:blip r:embed="rId4"/>
          <a:stretch>
            <a:fillRect/>
          </a:stretch>
        </p:blipFill>
        <p:spPr>
          <a:xfrm>
            <a:off x="800597" y="3789040"/>
            <a:ext cx="5044877" cy="2385267"/>
          </a:xfrm>
          <a:prstGeom prst="rect">
            <a:avLst/>
          </a:prstGeom>
        </p:spPr>
      </p:pic>
      <p:pic>
        <p:nvPicPr>
          <p:cNvPr id="11" name="Picture 10">
            <a:extLst>
              <a:ext uri="{FF2B5EF4-FFF2-40B4-BE49-F238E27FC236}">
                <a16:creationId xmlns:a16="http://schemas.microsoft.com/office/drawing/2014/main" id="{0CA2AFA9-A5B9-0943-0FAD-BEA5B370CAD9}"/>
              </a:ext>
            </a:extLst>
          </p:cNvPr>
          <p:cNvPicPr>
            <a:picLocks noChangeAspect="1"/>
          </p:cNvPicPr>
          <p:nvPr/>
        </p:nvPicPr>
        <p:blipFill>
          <a:blip r:embed="rId5"/>
          <a:stretch>
            <a:fillRect/>
          </a:stretch>
        </p:blipFill>
        <p:spPr>
          <a:xfrm>
            <a:off x="6672064" y="3933056"/>
            <a:ext cx="4896544" cy="1920406"/>
          </a:xfrm>
          <a:prstGeom prst="rect">
            <a:avLst/>
          </a:prstGeom>
        </p:spPr>
      </p:pic>
      <p:sp>
        <p:nvSpPr>
          <p:cNvPr id="4" name="TextBox 3">
            <a:extLst>
              <a:ext uri="{FF2B5EF4-FFF2-40B4-BE49-F238E27FC236}">
                <a16:creationId xmlns:a16="http://schemas.microsoft.com/office/drawing/2014/main" id="{94D6B723-9993-4FB7-4F17-43371F31FB9E}"/>
              </a:ext>
            </a:extLst>
          </p:cNvPr>
          <p:cNvSpPr txBox="1"/>
          <p:nvPr/>
        </p:nvSpPr>
        <p:spPr>
          <a:xfrm>
            <a:off x="980108" y="136525"/>
            <a:ext cx="4685853" cy="646331"/>
          </a:xfrm>
          <a:prstGeom prst="rect">
            <a:avLst/>
          </a:prstGeom>
          <a:noFill/>
        </p:spPr>
        <p:txBody>
          <a:bodyPr wrap="square">
            <a:spAutoFit/>
          </a:bodyPr>
          <a:lstStyle/>
          <a:p>
            <a:pPr rtl="0" fontAlgn="base">
              <a:spcBef>
                <a:spcPts val="1200"/>
              </a:spcBef>
            </a:pPr>
            <a:r>
              <a:rPr lang="en-US" sz="1800" b="1" i="0" u="none" strike="noStrike" dirty="0">
                <a:solidFill>
                  <a:srgbClr val="000000"/>
                </a:solidFill>
                <a:effectLst/>
                <a:latin typeface="Arial" panose="020B0604020202020204" pitchFamily="34" charset="0"/>
              </a:rPr>
              <a:t>9.Select specific columns with </a:t>
            </a:r>
            <a:r>
              <a:rPr lang="en-US" sz="1800" b="1" i="0" u="none" strike="noStrike" dirty="0">
                <a:solidFill>
                  <a:srgbClr val="188038"/>
                </a:solidFill>
                <a:effectLst/>
                <a:latin typeface="Roboto Mono" panose="00000009000000000000" pitchFamily="49" charset="0"/>
              </a:rPr>
              <a:t>WHERE</a:t>
            </a:r>
            <a:r>
              <a:rPr lang="en-US" sz="1800" b="1" i="0" u="none" strike="noStrike" dirty="0">
                <a:solidFill>
                  <a:srgbClr val="000000"/>
                </a:solidFill>
                <a:effectLst/>
                <a:latin typeface="Arial" panose="020B0604020202020204" pitchFamily="34" charset="0"/>
              </a:rPr>
              <a:t> conditions.</a:t>
            </a:r>
          </a:p>
        </p:txBody>
      </p:sp>
      <p:sp>
        <p:nvSpPr>
          <p:cNvPr id="6" name="TextBox 5">
            <a:extLst>
              <a:ext uri="{FF2B5EF4-FFF2-40B4-BE49-F238E27FC236}">
                <a16:creationId xmlns:a16="http://schemas.microsoft.com/office/drawing/2014/main" id="{79B23538-161C-B406-8FA9-CB7965CAD6E5}"/>
              </a:ext>
            </a:extLst>
          </p:cNvPr>
          <p:cNvSpPr txBox="1"/>
          <p:nvPr/>
        </p:nvSpPr>
        <p:spPr>
          <a:xfrm>
            <a:off x="6488460" y="320339"/>
            <a:ext cx="5440188"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11.Lock &amp; unlock</a:t>
            </a:r>
            <a:endParaRPr lang="en-IN" sz="24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9512CA27-9CF1-E024-5BED-7E2695A92E89}"/>
              </a:ext>
            </a:extLst>
          </p:cNvPr>
          <p:cNvSpPr txBox="1"/>
          <p:nvPr/>
        </p:nvSpPr>
        <p:spPr>
          <a:xfrm>
            <a:off x="629891" y="3224966"/>
            <a:ext cx="5688632" cy="369332"/>
          </a:xfrm>
          <a:prstGeom prst="rect">
            <a:avLst/>
          </a:prstGeom>
          <a:noFill/>
        </p:spPr>
        <p:txBody>
          <a:bodyPr wrap="square">
            <a:spAutoFit/>
          </a:bodyPr>
          <a:lstStyle/>
          <a:p>
            <a:r>
              <a:rPr lang="en-US" sz="1800" b="1" i="0" u="none" strike="noStrike" dirty="0">
                <a:solidFill>
                  <a:srgbClr val="000000"/>
                </a:solidFill>
                <a:effectLst/>
                <a:latin typeface="Arial" panose="020B0604020202020204" pitchFamily="34" charset="0"/>
              </a:rPr>
              <a:t>10.Use </a:t>
            </a:r>
            <a:r>
              <a:rPr lang="en-US" sz="1800" b="1" i="0" u="none" strike="noStrike" dirty="0">
                <a:solidFill>
                  <a:srgbClr val="188038"/>
                </a:solidFill>
                <a:effectLst/>
                <a:latin typeface="Roboto Mono" panose="00000009000000000000" pitchFamily="49" charset="0"/>
              </a:rPr>
              <a:t>BETWEEN</a:t>
            </a:r>
            <a:r>
              <a:rPr lang="en-US" sz="1800" b="1" i="0" u="none" strike="noStrike" dirty="0">
                <a:solidFill>
                  <a:srgbClr val="000000"/>
                </a:solidFill>
                <a:effectLst/>
                <a:latin typeface="Arial" panose="020B0604020202020204" pitchFamily="34" charset="0"/>
              </a:rPr>
              <a:t>, </a:t>
            </a:r>
            <a:r>
              <a:rPr lang="en-US" sz="1800" b="1" i="0" u="none" strike="noStrike" dirty="0">
                <a:solidFill>
                  <a:srgbClr val="188038"/>
                </a:solidFill>
                <a:effectLst/>
                <a:latin typeface="Roboto Mono" panose="00000009000000000000" pitchFamily="49" charset="0"/>
              </a:rPr>
              <a:t>IN</a:t>
            </a:r>
            <a:r>
              <a:rPr lang="en-US" sz="1800" b="1" i="0" u="none" strike="noStrike" dirty="0">
                <a:solidFill>
                  <a:srgbClr val="000000"/>
                </a:solidFill>
                <a:effectLst/>
                <a:latin typeface="Arial" panose="020B0604020202020204" pitchFamily="34" charset="0"/>
              </a:rPr>
              <a:t>, </a:t>
            </a:r>
            <a:r>
              <a:rPr lang="en-US" sz="1800" b="1" i="0" u="none" strike="noStrike" dirty="0">
                <a:solidFill>
                  <a:srgbClr val="188038"/>
                </a:solidFill>
                <a:effectLst/>
                <a:latin typeface="Roboto Mono" panose="00000009000000000000" pitchFamily="49" charset="0"/>
              </a:rPr>
              <a:t>IS NULL</a:t>
            </a:r>
            <a:r>
              <a:rPr lang="en-US" sz="1800" b="1" i="0" u="none" strike="noStrike" dirty="0">
                <a:solidFill>
                  <a:srgbClr val="000000"/>
                </a:solidFill>
                <a:effectLst/>
                <a:latin typeface="Arial" panose="020B0604020202020204" pitchFamily="34" charset="0"/>
              </a:rPr>
              <a:t>, </a:t>
            </a:r>
            <a:r>
              <a:rPr lang="en-US" sz="1800" b="1" i="0" u="none" strike="noStrike" dirty="0">
                <a:solidFill>
                  <a:srgbClr val="188038"/>
                </a:solidFill>
                <a:effectLst/>
                <a:latin typeface="Roboto Mono" panose="00000009000000000000" pitchFamily="49" charset="0"/>
              </a:rPr>
              <a:t>LIKE</a:t>
            </a:r>
            <a:r>
              <a:rPr lang="en-US" sz="1800" b="1" i="0" u="none" strike="noStrike" dirty="0">
                <a:solidFill>
                  <a:srgbClr val="000000"/>
                </a:solidFill>
                <a:effectLst/>
                <a:latin typeface="Arial" panose="020B0604020202020204" pitchFamily="34" charset="0"/>
              </a:rPr>
              <a:t> for filtering</a:t>
            </a:r>
            <a:r>
              <a:rPr lang="en-US" sz="1800" b="0" i="0" u="none" strike="noStrike" dirty="0">
                <a:solidFill>
                  <a:srgbClr val="000000"/>
                </a:solidFill>
                <a:effectLst/>
                <a:latin typeface="Arial" panose="020B0604020202020204" pitchFamily="34" charset="0"/>
              </a:rPr>
              <a:t>.</a:t>
            </a:r>
            <a:endParaRPr lang="en-IN" sz="2400"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2448A3AD-643A-9499-631C-A0A18002A114}"/>
              </a:ext>
            </a:extLst>
          </p:cNvPr>
          <p:cNvSpPr txBox="1"/>
          <p:nvPr/>
        </p:nvSpPr>
        <p:spPr>
          <a:xfrm>
            <a:off x="6672064" y="3198167"/>
            <a:ext cx="5093745"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12.Like for filtering</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1177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BA44A75-2D24-6A56-5FD6-E7D3C3DABD2E}"/>
              </a:ext>
            </a:extLst>
          </p:cNvPr>
          <p:cNvSpPr>
            <a:spLocks noGrp="1"/>
          </p:cNvSpPr>
          <p:nvPr>
            <p:ph type="ftr" idx="11"/>
          </p:nvPr>
        </p:nvSpPr>
        <p:spPr/>
        <p:txBody>
          <a:bodyPr/>
          <a:lstStyle/>
          <a:p>
            <a:endParaRPr lang="en-IN"/>
          </a:p>
        </p:txBody>
      </p:sp>
      <p:sp>
        <p:nvSpPr>
          <p:cNvPr id="3" name="Slide Number Placeholder 2">
            <a:extLst>
              <a:ext uri="{FF2B5EF4-FFF2-40B4-BE49-F238E27FC236}">
                <a16:creationId xmlns:a16="http://schemas.microsoft.com/office/drawing/2014/main" id="{F7CAC6D6-1B21-D4BA-B6A9-EA48EE2733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11</a:t>
            </a:fld>
            <a:endParaRPr lang="en-IN"/>
          </a:p>
        </p:txBody>
      </p:sp>
      <p:pic>
        <p:nvPicPr>
          <p:cNvPr id="5" name="Picture 4">
            <a:extLst>
              <a:ext uri="{FF2B5EF4-FFF2-40B4-BE49-F238E27FC236}">
                <a16:creationId xmlns:a16="http://schemas.microsoft.com/office/drawing/2014/main" id="{08E3FC8F-8C3A-ED97-FD40-D2F669231212}"/>
              </a:ext>
            </a:extLst>
          </p:cNvPr>
          <p:cNvPicPr>
            <a:picLocks noChangeAspect="1"/>
          </p:cNvPicPr>
          <p:nvPr/>
        </p:nvPicPr>
        <p:blipFill>
          <a:blip r:embed="rId2"/>
          <a:stretch>
            <a:fillRect/>
          </a:stretch>
        </p:blipFill>
        <p:spPr>
          <a:xfrm>
            <a:off x="828775" y="1492384"/>
            <a:ext cx="4475956" cy="1653683"/>
          </a:xfrm>
          <a:prstGeom prst="rect">
            <a:avLst/>
          </a:prstGeom>
        </p:spPr>
      </p:pic>
      <p:pic>
        <p:nvPicPr>
          <p:cNvPr id="7" name="Picture 6">
            <a:extLst>
              <a:ext uri="{FF2B5EF4-FFF2-40B4-BE49-F238E27FC236}">
                <a16:creationId xmlns:a16="http://schemas.microsoft.com/office/drawing/2014/main" id="{B9AAE02C-91D5-0618-F260-37EBA0E25493}"/>
              </a:ext>
            </a:extLst>
          </p:cNvPr>
          <p:cNvPicPr>
            <a:picLocks noChangeAspect="1"/>
          </p:cNvPicPr>
          <p:nvPr/>
        </p:nvPicPr>
        <p:blipFill>
          <a:blip r:embed="rId3"/>
          <a:stretch>
            <a:fillRect/>
          </a:stretch>
        </p:blipFill>
        <p:spPr>
          <a:xfrm>
            <a:off x="480195" y="3550115"/>
            <a:ext cx="4824536" cy="2591025"/>
          </a:xfrm>
          <a:prstGeom prst="rect">
            <a:avLst/>
          </a:prstGeom>
        </p:spPr>
      </p:pic>
      <p:pic>
        <p:nvPicPr>
          <p:cNvPr id="9" name="Picture 8">
            <a:extLst>
              <a:ext uri="{FF2B5EF4-FFF2-40B4-BE49-F238E27FC236}">
                <a16:creationId xmlns:a16="http://schemas.microsoft.com/office/drawing/2014/main" id="{C21A212B-1D3B-2644-1FD5-8CA123E0D359}"/>
              </a:ext>
            </a:extLst>
          </p:cNvPr>
          <p:cNvPicPr>
            <a:picLocks noChangeAspect="1"/>
          </p:cNvPicPr>
          <p:nvPr/>
        </p:nvPicPr>
        <p:blipFill>
          <a:blip r:embed="rId4"/>
          <a:stretch>
            <a:fillRect/>
          </a:stretch>
        </p:blipFill>
        <p:spPr>
          <a:xfrm>
            <a:off x="6240016" y="528672"/>
            <a:ext cx="5562628" cy="2347163"/>
          </a:xfrm>
          <a:prstGeom prst="rect">
            <a:avLst/>
          </a:prstGeom>
        </p:spPr>
      </p:pic>
      <p:pic>
        <p:nvPicPr>
          <p:cNvPr id="11" name="Picture 10">
            <a:extLst>
              <a:ext uri="{FF2B5EF4-FFF2-40B4-BE49-F238E27FC236}">
                <a16:creationId xmlns:a16="http://schemas.microsoft.com/office/drawing/2014/main" id="{3FF089BB-0AC3-CECC-47D9-2D99D40B1512}"/>
              </a:ext>
            </a:extLst>
          </p:cNvPr>
          <p:cNvPicPr>
            <a:picLocks noChangeAspect="1"/>
          </p:cNvPicPr>
          <p:nvPr/>
        </p:nvPicPr>
        <p:blipFill>
          <a:blip r:embed="rId5"/>
          <a:stretch>
            <a:fillRect/>
          </a:stretch>
        </p:blipFill>
        <p:spPr>
          <a:xfrm>
            <a:off x="6012171" y="3091045"/>
            <a:ext cx="5341629" cy="2834886"/>
          </a:xfrm>
          <a:prstGeom prst="rect">
            <a:avLst/>
          </a:prstGeom>
        </p:spPr>
      </p:pic>
      <p:sp>
        <p:nvSpPr>
          <p:cNvPr id="6" name="TextBox 5">
            <a:extLst>
              <a:ext uri="{FF2B5EF4-FFF2-40B4-BE49-F238E27FC236}">
                <a16:creationId xmlns:a16="http://schemas.microsoft.com/office/drawing/2014/main" id="{782A5690-276D-5F06-252B-FAA4CE18B198}"/>
              </a:ext>
            </a:extLst>
          </p:cNvPr>
          <p:cNvSpPr txBox="1"/>
          <p:nvPr/>
        </p:nvSpPr>
        <p:spPr>
          <a:xfrm>
            <a:off x="972642" y="735563"/>
            <a:ext cx="4979343" cy="830997"/>
          </a:xfrm>
          <a:prstGeom prst="rect">
            <a:avLst/>
          </a:prstGeom>
          <a:noFill/>
        </p:spPr>
        <p:txBody>
          <a:bodyPr wrap="square">
            <a:spAutoFit/>
          </a:bodyPr>
          <a:lstStyle/>
          <a:p>
            <a:r>
              <a:rPr lang="en-US" sz="2400" b="1" dirty="0">
                <a:latin typeface="Arial" panose="020B0604020202020204" pitchFamily="34" charset="0"/>
              </a:rPr>
              <a:t>13.Combine filters using </a:t>
            </a:r>
            <a:r>
              <a:rPr lang="en-US" sz="2400" b="1" dirty="0" err="1">
                <a:latin typeface="Arial" panose="020B0604020202020204" pitchFamily="34" charset="0"/>
              </a:rPr>
              <a:t>and,or,not</a:t>
            </a:r>
            <a:r>
              <a:rPr lang="en-US" sz="2400" b="1" i="0" u="none" strike="noStrike" dirty="0">
                <a:solidFill>
                  <a:srgbClr val="000000"/>
                </a:solidFill>
                <a:effectLst/>
                <a:latin typeface="Arial" panose="020B0604020202020204" pitchFamily="34" charset="0"/>
              </a:rPr>
              <a:t>.</a:t>
            </a:r>
            <a:endParaRPr lang="en-IN" sz="2400" b="1" dirty="0"/>
          </a:p>
        </p:txBody>
      </p:sp>
    </p:spTree>
    <p:extLst>
      <p:ext uri="{BB962C8B-B14F-4D97-AF65-F5344CB8AC3E}">
        <p14:creationId xmlns:p14="http://schemas.microsoft.com/office/powerpoint/2010/main" val="2673081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ABB74E-D95F-C837-6998-C4F368C3F94A}"/>
              </a:ext>
            </a:extLst>
          </p:cNvPr>
          <p:cNvSpPr txBox="1"/>
          <p:nvPr/>
        </p:nvSpPr>
        <p:spPr>
          <a:xfrm>
            <a:off x="623392" y="404664"/>
            <a:ext cx="6840760" cy="492443"/>
          </a:xfrm>
          <a:prstGeom prst="rect">
            <a:avLst/>
          </a:prstGeom>
          <a:noFill/>
        </p:spPr>
        <p:txBody>
          <a:bodyPr wrap="square" rtlCol="0">
            <a:spAutoFit/>
          </a:bodyPr>
          <a:lstStyle/>
          <a:p>
            <a:endParaRPr lang="en-IN" sz="2600" b="1" dirty="0">
              <a:solidFill>
                <a:srgbClr val="FF0000"/>
              </a:solidFill>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F2BE4BF2-2619-2940-D376-A9FFBFDB3228}"/>
              </a:ext>
            </a:extLst>
          </p:cNvPr>
          <p:cNvSpPr txBox="1"/>
          <p:nvPr/>
        </p:nvSpPr>
        <p:spPr>
          <a:xfrm>
            <a:off x="207677" y="298194"/>
            <a:ext cx="6840760" cy="523220"/>
          </a:xfrm>
          <a:prstGeom prst="rect">
            <a:avLst/>
          </a:prstGeom>
          <a:noFill/>
        </p:spPr>
        <p:txBody>
          <a:bodyPr wrap="square" rtlCol="0">
            <a:spAutoFit/>
          </a:bodyPr>
          <a:lstStyle/>
          <a:p>
            <a:pPr marL="285750" indent="-285750">
              <a:buFont typeface="Wingdings" panose="05000000000000000000" pitchFamily="2" charset="2"/>
              <a:buChar char="n"/>
            </a:pPr>
            <a:r>
              <a:rPr lang="en-IN" sz="2800" dirty="0">
                <a:solidFill>
                  <a:schemeClr val="tx1"/>
                </a:solidFill>
              </a:rPr>
              <a:t> </a:t>
            </a:r>
            <a:r>
              <a:rPr lang="en-IN" sz="2800" b="1" dirty="0">
                <a:solidFill>
                  <a:schemeClr val="tx1"/>
                </a:solidFill>
              </a:rPr>
              <a:t>Sorting, Distinct, and Pagination</a:t>
            </a:r>
          </a:p>
        </p:txBody>
      </p:sp>
      <p:sp>
        <p:nvSpPr>
          <p:cNvPr id="8" name="TextBox 7">
            <a:extLst>
              <a:ext uri="{FF2B5EF4-FFF2-40B4-BE49-F238E27FC236}">
                <a16:creationId xmlns:a16="http://schemas.microsoft.com/office/drawing/2014/main" id="{92A9026A-BB13-A0A3-00F8-7332B381806B}"/>
              </a:ext>
            </a:extLst>
          </p:cNvPr>
          <p:cNvSpPr txBox="1"/>
          <p:nvPr/>
        </p:nvSpPr>
        <p:spPr>
          <a:xfrm>
            <a:off x="191344" y="960621"/>
            <a:ext cx="6094428" cy="307777"/>
          </a:xfrm>
          <a:prstGeom prst="rect">
            <a:avLst/>
          </a:prstGeom>
          <a:noFill/>
        </p:spPr>
        <p:txBody>
          <a:bodyPr wrap="square">
            <a:spAutoFit/>
          </a:bodyPr>
          <a:lstStyle/>
          <a:p>
            <a:r>
              <a:rPr lang="en-IN" dirty="0"/>
              <a:t>- 16) Display unique values from a column using DISTINCT.</a:t>
            </a:r>
          </a:p>
        </p:txBody>
      </p:sp>
      <p:sp>
        <p:nvSpPr>
          <p:cNvPr id="24" name="TextBox 23">
            <a:extLst>
              <a:ext uri="{FF2B5EF4-FFF2-40B4-BE49-F238E27FC236}">
                <a16:creationId xmlns:a16="http://schemas.microsoft.com/office/drawing/2014/main" id="{CD1DF85F-DF5D-A385-5C82-68CAC006FCAE}"/>
              </a:ext>
            </a:extLst>
          </p:cNvPr>
          <p:cNvSpPr txBox="1"/>
          <p:nvPr/>
        </p:nvSpPr>
        <p:spPr>
          <a:xfrm>
            <a:off x="13557" y="2060847"/>
            <a:ext cx="6094428" cy="307777"/>
          </a:xfrm>
          <a:prstGeom prst="rect">
            <a:avLst/>
          </a:prstGeom>
          <a:noFill/>
        </p:spPr>
        <p:txBody>
          <a:bodyPr wrap="square">
            <a:spAutoFit/>
          </a:bodyPr>
          <a:lstStyle/>
          <a:p>
            <a:r>
              <a:rPr lang="en-IN" dirty="0"/>
              <a:t>-- 17) Sort records in ascending/descending order using ORDER BY.</a:t>
            </a:r>
          </a:p>
        </p:txBody>
      </p:sp>
      <p:sp>
        <p:nvSpPr>
          <p:cNvPr id="32" name="TextBox 31">
            <a:extLst>
              <a:ext uri="{FF2B5EF4-FFF2-40B4-BE49-F238E27FC236}">
                <a16:creationId xmlns:a16="http://schemas.microsoft.com/office/drawing/2014/main" id="{C5F472C4-42D9-49F4-BBBC-2BEE896A490D}"/>
              </a:ext>
            </a:extLst>
          </p:cNvPr>
          <p:cNvSpPr txBox="1"/>
          <p:nvPr/>
        </p:nvSpPr>
        <p:spPr>
          <a:xfrm>
            <a:off x="47451" y="3869667"/>
            <a:ext cx="6094070" cy="307777"/>
          </a:xfrm>
          <a:prstGeom prst="rect">
            <a:avLst/>
          </a:prstGeom>
          <a:noFill/>
        </p:spPr>
        <p:txBody>
          <a:bodyPr wrap="square">
            <a:spAutoFit/>
          </a:bodyPr>
          <a:lstStyle/>
          <a:p>
            <a:r>
              <a:rPr lang="en-IN" dirty="0"/>
              <a:t>-- 18) Implement pagination using LIMIT and OFFSET.</a:t>
            </a:r>
          </a:p>
        </p:txBody>
      </p:sp>
      <p:sp>
        <p:nvSpPr>
          <p:cNvPr id="3" name="Slide Number Placeholder 2">
            <a:extLst>
              <a:ext uri="{FF2B5EF4-FFF2-40B4-BE49-F238E27FC236}">
                <a16:creationId xmlns:a16="http://schemas.microsoft.com/office/drawing/2014/main" id="{C25E31AC-F185-74D7-43A3-8CFC3C788D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12</a:t>
            </a:fld>
            <a:endParaRPr lang="en-IN"/>
          </a:p>
        </p:txBody>
      </p:sp>
      <p:sp>
        <p:nvSpPr>
          <p:cNvPr id="4" name="Footer Placeholder 3">
            <a:extLst>
              <a:ext uri="{FF2B5EF4-FFF2-40B4-BE49-F238E27FC236}">
                <a16:creationId xmlns:a16="http://schemas.microsoft.com/office/drawing/2014/main" id="{1D864F40-CF1D-5E64-1123-80EA42B1BD13}"/>
              </a:ext>
            </a:extLst>
          </p:cNvPr>
          <p:cNvSpPr>
            <a:spLocks noGrp="1"/>
          </p:cNvSpPr>
          <p:nvPr>
            <p:ph type="ftr" idx="11"/>
          </p:nvPr>
        </p:nvSpPr>
        <p:spPr/>
        <p:txBody>
          <a:bodyPr/>
          <a:lstStyle/>
          <a:p>
            <a:r>
              <a:rPr lang="en-US" dirty="0"/>
              <a:t>MYSQL</a:t>
            </a:r>
            <a:endParaRPr lang="en-IN" dirty="0"/>
          </a:p>
        </p:txBody>
      </p:sp>
      <p:sp>
        <p:nvSpPr>
          <p:cNvPr id="7" name="TextBox 6">
            <a:extLst>
              <a:ext uri="{FF2B5EF4-FFF2-40B4-BE49-F238E27FC236}">
                <a16:creationId xmlns:a16="http://schemas.microsoft.com/office/drawing/2014/main" id="{20D88D81-823C-C722-CDA0-11B357462CB4}"/>
              </a:ext>
            </a:extLst>
          </p:cNvPr>
          <p:cNvSpPr txBox="1"/>
          <p:nvPr/>
        </p:nvSpPr>
        <p:spPr>
          <a:xfrm>
            <a:off x="479376" y="1439803"/>
            <a:ext cx="6099048" cy="307777"/>
          </a:xfrm>
          <a:prstGeom prst="rect">
            <a:avLst/>
          </a:prstGeom>
          <a:noFill/>
        </p:spPr>
        <p:txBody>
          <a:bodyPr wrap="square">
            <a:spAutoFit/>
          </a:bodyPr>
          <a:lstStyle/>
          <a:p>
            <a:r>
              <a:rPr lang="en-US" dirty="0"/>
              <a:t>SELECT DISTINCT </a:t>
            </a:r>
            <a:r>
              <a:rPr lang="en-US" dirty="0" err="1"/>
              <a:t>AddressFROM</a:t>
            </a:r>
            <a:r>
              <a:rPr lang="en-US" dirty="0"/>
              <a:t> Suppliers1;</a:t>
            </a:r>
            <a:endParaRPr lang="en-IN" dirty="0"/>
          </a:p>
        </p:txBody>
      </p:sp>
      <p:pic>
        <p:nvPicPr>
          <p:cNvPr id="12" name="Picture 11">
            <a:extLst>
              <a:ext uri="{FF2B5EF4-FFF2-40B4-BE49-F238E27FC236}">
                <a16:creationId xmlns:a16="http://schemas.microsoft.com/office/drawing/2014/main" id="{701447FF-ABD7-7A36-97EB-0DB38564D137}"/>
              </a:ext>
            </a:extLst>
          </p:cNvPr>
          <p:cNvPicPr>
            <a:picLocks noChangeAspect="1"/>
          </p:cNvPicPr>
          <p:nvPr/>
        </p:nvPicPr>
        <p:blipFill>
          <a:blip r:embed="rId2"/>
          <a:stretch>
            <a:fillRect/>
          </a:stretch>
        </p:blipFill>
        <p:spPr>
          <a:xfrm>
            <a:off x="6672370" y="221322"/>
            <a:ext cx="2172114" cy="2922131"/>
          </a:xfrm>
          <a:prstGeom prst="rect">
            <a:avLst/>
          </a:prstGeom>
        </p:spPr>
      </p:pic>
      <p:pic>
        <p:nvPicPr>
          <p:cNvPr id="15" name="Picture 14">
            <a:extLst>
              <a:ext uri="{FF2B5EF4-FFF2-40B4-BE49-F238E27FC236}">
                <a16:creationId xmlns:a16="http://schemas.microsoft.com/office/drawing/2014/main" id="{79B783D8-B14C-E280-3855-B45013C18943}"/>
              </a:ext>
            </a:extLst>
          </p:cNvPr>
          <p:cNvPicPr>
            <a:picLocks noChangeAspect="1"/>
          </p:cNvPicPr>
          <p:nvPr/>
        </p:nvPicPr>
        <p:blipFill>
          <a:blip r:embed="rId3"/>
          <a:stretch>
            <a:fillRect/>
          </a:stretch>
        </p:blipFill>
        <p:spPr>
          <a:xfrm>
            <a:off x="9017678" y="153502"/>
            <a:ext cx="2829216" cy="3057773"/>
          </a:xfrm>
          <a:prstGeom prst="rect">
            <a:avLst/>
          </a:prstGeom>
        </p:spPr>
      </p:pic>
      <p:pic>
        <p:nvPicPr>
          <p:cNvPr id="17" name="Picture 16">
            <a:extLst>
              <a:ext uri="{FF2B5EF4-FFF2-40B4-BE49-F238E27FC236}">
                <a16:creationId xmlns:a16="http://schemas.microsoft.com/office/drawing/2014/main" id="{33577640-BE77-807E-62D8-18DA2875DE99}"/>
              </a:ext>
            </a:extLst>
          </p:cNvPr>
          <p:cNvPicPr>
            <a:picLocks noChangeAspect="1"/>
          </p:cNvPicPr>
          <p:nvPr/>
        </p:nvPicPr>
        <p:blipFill>
          <a:blip r:embed="rId4"/>
          <a:stretch>
            <a:fillRect/>
          </a:stretch>
        </p:blipFill>
        <p:spPr>
          <a:xfrm>
            <a:off x="784736" y="2454929"/>
            <a:ext cx="4054191" cy="1242168"/>
          </a:xfrm>
          <a:prstGeom prst="rect">
            <a:avLst/>
          </a:prstGeom>
        </p:spPr>
      </p:pic>
      <p:pic>
        <p:nvPicPr>
          <p:cNvPr id="19" name="Picture 18">
            <a:extLst>
              <a:ext uri="{FF2B5EF4-FFF2-40B4-BE49-F238E27FC236}">
                <a16:creationId xmlns:a16="http://schemas.microsoft.com/office/drawing/2014/main" id="{A7D1DD07-B964-2FD2-0A0F-7508EE47C43A}"/>
              </a:ext>
            </a:extLst>
          </p:cNvPr>
          <p:cNvPicPr>
            <a:picLocks noChangeAspect="1"/>
          </p:cNvPicPr>
          <p:nvPr/>
        </p:nvPicPr>
        <p:blipFill>
          <a:blip r:embed="rId5"/>
          <a:stretch>
            <a:fillRect/>
          </a:stretch>
        </p:blipFill>
        <p:spPr>
          <a:xfrm>
            <a:off x="784736" y="4231008"/>
            <a:ext cx="4305673" cy="2225233"/>
          </a:xfrm>
          <a:prstGeom prst="rect">
            <a:avLst/>
          </a:prstGeom>
        </p:spPr>
      </p:pic>
      <p:pic>
        <p:nvPicPr>
          <p:cNvPr id="21" name="Picture 20">
            <a:extLst>
              <a:ext uri="{FF2B5EF4-FFF2-40B4-BE49-F238E27FC236}">
                <a16:creationId xmlns:a16="http://schemas.microsoft.com/office/drawing/2014/main" id="{FF6DDB69-2A4F-8E46-D0C2-A6905B35BDBF}"/>
              </a:ext>
            </a:extLst>
          </p:cNvPr>
          <p:cNvPicPr>
            <a:picLocks noChangeAspect="1"/>
          </p:cNvPicPr>
          <p:nvPr/>
        </p:nvPicPr>
        <p:blipFill>
          <a:blip r:embed="rId6"/>
          <a:stretch>
            <a:fillRect/>
          </a:stretch>
        </p:blipFill>
        <p:spPr>
          <a:xfrm>
            <a:off x="6483808" y="3408955"/>
            <a:ext cx="5228816" cy="3170195"/>
          </a:xfrm>
          <a:prstGeom prst="rect">
            <a:avLst/>
          </a:prstGeom>
        </p:spPr>
      </p:pic>
    </p:spTree>
    <p:extLst>
      <p:ext uri="{BB962C8B-B14F-4D97-AF65-F5344CB8AC3E}">
        <p14:creationId xmlns:p14="http://schemas.microsoft.com/office/powerpoint/2010/main" val="55122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FCE959-FC0C-AB05-ABB6-0E9D34D75300}"/>
              </a:ext>
            </a:extLst>
          </p:cNvPr>
          <p:cNvSpPr txBox="1"/>
          <p:nvPr/>
        </p:nvSpPr>
        <p:spPr>
          <a:xfrm>
            <a:off x="119336" y="188640"/>
            <a:ext cx="6840760" cy="523220"/>
          </a:xfrm>
          <a:prstGeom prst="rect">
            <a:avLst/>
          </a:prstGeom>
          <a:noFill/>
        </p:spPr>
        <p:txBody>
          <a:bodyPr wrap="square" rtlCol="0">
            <a:spAutoFit/>
          </a:bodyPr>
          <a:lstStyle/>
          <a:p>
            <a:r>
              <a:rPr lang="en-IN" sz="2800" dirty="0">
                <a:solidFill>
                  <a:srgbClr val="FF0000"/>
                </a:solidFill>
              </a:rPr>
              <a:t> 5. Aggregate Functions &amp; Grouping</a:t>
            </a:r>
          </a:p>
        </p:txBody>
      </p:sp>
      <p:sp>
        <p:nvSpPr>
          <p:cNvPr id="4" name="TextBox 3">
            <a:extLst>
              <a:ext uri="{FF2B5EF4-FFF2-40B4-BE49-F238E27FC236}">
                <a16:creationId xmlns:a16="http://schemas.microsoft.com/office/drawing/2014/main" id="{6FB43730-E747-CF78-02A4-13DE66287AC3}"/>
              </a:ext>
            </a:extLst>
          </p:cNvPr>
          <p:cNvSpPr txBox="1"/>
          <p:nvPr/>
        </p:nvSpPr>
        <p:spPr>
          <a:xfrm>
            <a:off x="102568" y="744358"/>
            <a:ext cx="6137448" cy="307777"/>
          </a:xfrm>
          <a:prstGeom prst="rect">
            <a:avLst/>
          </a:prstGeom>
          <a:noFill/>
        </p:spPr>
        <p:txBody>
          <a:bodyPr wrap="square">
            <a:spAutoFit/>
          </a:bodyPr>
          <a:lstStyle/>
          <a:p>
            <a:r>
              <a:rPr lang="en-IN" dirty="0"/>
              <a:t>-- 19) Use COUNT, SUM, AVG, MIN, MAX on relevant numeric columns.</a:t>
            </a:r>
          </a:p>
        </p:txBody>
      </p:sp>
      <p:sp>
        <p:nvSpPr>
          <p:cNvPr id="18" name="TextBox 17">
            <a:extLst>
              <a:ext uri="{FF2B5EF4-FFF2-40B4-BE49-F238E27FC236}">
                <a16:creationId xmlns:a16="http://schemas.microsoft.com/office/drawing/2014/main" id="{61DF6417-9D1E-469C-608B-F3DAF28BB905}"/>
              </a:ext>
            </a:extLst>
          </p:cNvPr>
          <p:cNvSpPr txBox="1"/>
          <p:nvPr/>
        </p:nvSpPr>
        <p:spPr>
          <a:xfrm>
            <a:off x="263352" y="2619777"/>
            <a:ext cx="6242429" cy="307777"/>
          </a:xfrm>
          <a:prstGeom prst="rect">
            <a:avLst/>
          </a:prstGeom>
          <a:noFill/>
        </p:spPr>
        <p:txBody>
          <a:bodyPr wrap="square">
            <a:spAutoFit/>
          </a:bodyPr>
          <a:lstStyle/>
          <a:p>
            <a:r>
              <a:rPr lang="en-IN" dirty="0"/>
              <a:t>-- 20) Group records by a specific column and apply aggregation.</a:t>
            </a:r>
          </a:p>
        </p:txBody>
      </p:sp>
      <p:sp>
        <p:nvSpPr>
          <p:cNvPr id="23" name="TextBox 22">
            <a:extLst>
              <a:ext uri="{FF2B5EF4-FFF2-40B4-BE49-F238E27FC236}">
                <a16:creationId xmlns:a16="http://schemas.microsoft.com/office/drawing/2014/main" id="{55DE9729-8CF2-C1D5-0882-6C0F6F126302}"/>
              </a:ext>
            </a:extLst>
          </p:cNvPr>
          <p:cNvSpPr txBox="1"/>
          <p:nvPr/>
        </p:nvSpPr>
        <p:spPr>
          <a:xfrm>
            <a:off x="7017433" y="2044181"/>
            <a:ext cx="4796840" cy="523220"/>
          </a:xfrm>
          <a:prstGeom prst="rect">
            <a:avLst/>
          </a:prstGeom>
          <a:noFill/>
        </p:spPr>
        <p:txBody>
          <a:bodyPr wrap="square">
            <a:spAutoFit/>
          </a:bodyPr>
          <a:lstStyle/>
          <a:p>
            <a:r>
              <a:rPr lang="en-IN" dirty="0"/>
              <a:t>-- 21) Filter groups using HAVING (e.g., show groups with more than 3 items).</a:t>
            </a:r>
          </a:p>
        </p:txBody>
      </p:sp>
      <p:sp>
        <p:nvSpPr>
          <p:cNvPr id="3" name="Slide Number Placeholder 2">
            <a:extLst>
              <a:ext uri="{FF2B5EF4-FFF2-40B4-BE49-F238E27FC236}">
                <a16:creationId xmlns:a16="http://schemas.microsoft.com/office/drawing/2014/main" id="{FAF0D94A-D270-66E4-DE99-EF6884C2FB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13</a:t>
            </a:fld>
            <a:endParaRPr lang="en-IN"/>
          </a:p>
        </p:txBody>
      </p:sp>
      <p:sp>
        <p:nvSpPr>
          <p:cNvPr id="5" name="Footer Placeholder 4">
            <a:extLst>
              <a:ext uri="{FF2B5EF4-FFF2-40B4-BE49-F238E27FC236}">
                <a16:creationId xmlns:a16="http://schemas.microsoft.com/office/drawing/2014/main" id="{98A46750-C808-D506-2DC9-41F96145C142}"/>
              </a:ext>
            </a:extLst>
          </p:cNvPr>
          <p:cNvSpPr>
            <a:spLocks noGrp="1"/>
          </p:cNvSpPr>
          <p:nvPr>
            <p:ph type="ftr" idx="11"/>
          </p:nvPr>
        </p:nvSpPr>
        <p:spPr/>
        <p:txBody>
          <a:bodyPr/>
          <a:lstStyle/>
          <a:p>
            <a:r>
              <a:rPr lang="en-IN" dirty="0" err="1"/>
              <a:t>Mysql</a:t>
            </a:r>
            <a:endParaRPr lang="en-IN" dirty="0"/>
          </a:p>
          <a:p>
            <a:endParaRPr lang="en-IN" dirty="0"/>
          </a:p>
        </p:txBody>
      </p:sp>
      <p:pic>
        <p:nvPicPr>
          <p:cNvPr id="9" name="Picture 8">
            <a:extLst>
              <a:ext uri="{FF2B5EF4-FFF2-40B4-BE49-F238E27FC236}">
                <a16:creationId xmlns:a16="http://schemas.microsoft.com/office/drawing/2014/main" id="{A99ECD95-F631-A579-0146-A9BBDEF383C6}"/>
              </a:ext>
            </a:extLst>
          </p:cNvPr>
          <p:cNvPicPr>
            <a:picLocks noChangeAspect="1"/>
          </p:cNvPicPr>
          <p:nvPr/>
        </p:nvPicPr>
        <p:blipFill>
          <a:blip r:embed="rId2"/>
          <a:stretch>
            <a:fillRect/>
          </a:stretch>
        </p:blipFill>
        <p:spPr>
          <a:xfrm>
            <a:off x="445263" y="1092198"/>
            <a:ext cx="5472607" cy="1284871"/>
          </a:xfrm>
          <a:prstGeom prst="rect">
            <a:avLst/>
          </a:prstGeom>
        </p:spPr>
      </p:pic>
      <p:pic>
        <p:nvPicPr>
          <p:cNvPr id="17" name="Picture 16">
            <a:extLst>
              <a:ext uri="{FF2B5EF4-FFF2-40B4-BE49-F238E27FC236}">
                <a16:creationId xmlns:a16="http://schemas.microsoft.com/office/drawing/2014/main" id="{5A8BB208-30BD-E0F2-FA6A-231AF10B121D}"/>
              </a:ext>
            </a:extLst>
          </p:cNvPr>
          <p:cNvPicPr>
            <a:picLocks noChangeAspect="1"/>
          </p:cNvPicPr>
          <p:nvPr/>
        </p:nvPicPr>
        <p:blipFill>
          <a:blip r:embed="rId3"/>
          <a:stretch>
            <a:fillRect/>
          </a:stretch>
        </p:blipFill>
        <p:spPr>
          <a:xfrm>
            <a:off x="6705178" y="643535"/>
            <a:ext cx="3999334" cy="777307"/>
          </a:xfrm>
          <a:prstGeom prst="rect">
            <a:avLst/>
          </a:prstGeom>
        </p:spPr>
      </p:pic>
      <p:pic>
        <p:nvPicPr>
          <p:cNvPr id="7" name="Picture 6">
            <a:extLst>
              <a:ext uri="{FF2B5EF4-FFF2-40B4-BE49-F238E27FC236}">
                <a16:creationId xmlns:a16="http://schemas.microsoft.com/office/drawing/2014/main" id="{D78196BA-540D-B37E-2C96-006B6829F89A}"/>
              </a:ext>
            </a:extLst>
          </p:cNvPr>
          <p:cNvPicPr>
            <a:picLocks noChangeAspect="1"/>
          </p:cNvPicPr>
          <p:nvPr/>
        </p:nvPicPr>
        <p:blipFill>
          <a:blip r:embed="rId4"/>
          <a:stretch>
            <a:fillRect/>
          </a:stretch>
        </p:blipFill>
        <p:spPr>
          <a:xfrm>
            <a:off x="445263" y="3064368"/>
            <a:ext cx="5650737" cy="3049274"/>
          </a:xfrm>
          <a:prstGeom prst="rect">
            <a:avLst/>
          </a:prstGeom>
        </p:spPr>
      </p:pic>
      <p:pic>
        <p:nvPicPr>
          <p:cNvPr id="10" name="Picture 9">
            <a:extLst>
              <a:ext uri="{FF2B5EF4-FFF2-40B4-BE49-F238E27FC236}">
                <a16:creationId xmlns:a16="http://schemas.microsoft.com/office/drawing/2014/main" id="{66DC086F-62D7-D703-85C8-AFE143853656}"/>
              </a:ext>
            </a:extLst>
          </p:cNvPr>
          <p:cNvPicPr>
            <a:picLocks noChangeAspect="1"/>
          </p:cNvPicPr>
          <p:nvPr/>
        </p:nvPicPr>
        <p:blipFill>
          <a:blip r:embed="rId5"/>
          <a:stretch>
            <a:fillRect/>
          </a:stretch>
        </p:blipFill>
        <p:spPr>
          <a:xfrm>
            <a:off x="7176119" y="2810535"/>
            <a:ext cx="4638153" cy="3060320"/>
          </a:xfrm>
          <a:prstGeom prst="rect">
            <a:avLst/>
          </a:prstGeom>
        </p:spPr>
      </p:pic>
    </p:spTree>
    <p:extLst>
      <p:ext uri="{BB962C8B-B14F-4D97-AF65-F5344CB8AC3E}">
        <p14:creationId xmlns:p14="http://schemas.microsoft.com/office/powerpoint/2010/main" val="3679885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2D195E-D2AE-A40E-ACF8-0AB66850F43C}"/>
              </a:ext>
            </a:extLst>
          </p:cNvPr>
          <p:cNvSpPr txBox="1"/>
          <p:nvPr/>
        </p:nvSpPr>
        <p:spPr>
          <a:xfrm>
            <a:off x="119336" y="188640"/>
            <a:ext cx="6840760" cy="523220"/>
          </a:xfrm>
          <a:prstGeom prst="rect">
            <a:avLst/>
          </a:prstGeom>
          <a:noFill/>
        </p:spPr>
        <p:txBody>
          <a:bodyPr wrap="square" rtlCol="0">
            <a:spAutoFit/>
          </a:bodyPr>
          <a:lstStyle/>
          <a:p>
            <a:r>
              <a:rPr lang="en-IN" sz="2800" dirty="0">
                <a:solidFill>
                  <a:srgbClr val="FF0000"/>
                </a:solidFill>
              </a:rPr>
              <a:t> 6. JOINS</a:t>
            </a:r>
          </a:p>
        </p:txBody>
      </p:sp>
      <p:sp>
        <p:nvSpPr>
          <p:cNvPr id="4" name="TextBox 3">
            <a:extLst>
              <a:ext uri="{FF2B5EF4-FFF2-40B4-BE49-F238E27FC236}">
                <a16:creationId xmlns:a16="http://schemas.microsoft.com/office/drawing/2014/main" id="{7B47E152-07E2-2312-A258-77E7FB8E2BCF}"/>
              </a:ext>
            </a:extLst>
          </p:cNvPr>
          <p:cNvSpPr txBox="1"/>
          <p:nvPr/>
        </p:nvSpPr>
        <p:spPr>
          <a:xfrm>
            <a:off x="1930" y="836712"/>
            <a:ext cx="6094070" cy="307777"/>
          </a:xfrm>
          <a:prstGeom prst="rect">
            <a:avLst/>
          </a:prstGeom>
          <a:noFill/>
        </p:spPr>
        <p:txBody>
          <a:bodyPr wrap="square">
            <a:spAutoFit/>
          </a:bodyPr>
          <a:lstStyle/>
          <a:p>
            <a:r>
              <a:rPr lang="en-IN" dirty="0"/>
              <a:t>-- 22) Use INNER JOIN to combine data from at least two related tables.</a:t>
            </a:r>
          </a:p>
        </p:txBody>
      </p:sp>
      <p:sp>
        <p:nvSpPr>
          <p:cNvPr id="10" name="TextBox 9">
            <a:extLst>
              <a:ext uri="{FF2B5EF4-FFF2-40B4-BE49-F238E27FC236}">
                <a16:creationId xmlns:a16="http://schemas.microsoft.com/office/drawing/2014/main" id="{0134B71E-5EAD-417C-9FA0-68B3120B94B2}"/>
              </a:ext>
            </a:extLst>
          </p:cNvPr>
          <p:cNvSpPr txBox="1"/>
          <p:nvPr/>
        </p:nvSpPr>
        <p:spPr>
          <a:xfrm>
            <a:off x="-9644" y="2935184"/>
            <a:ext cx="6105644" cy="307777"/>
          </a:xfrm>
          <a:prstGeom prst="rect">
            <a:avLst/>
          </a:prstGeom>
          <a:noFill/>
        </p:spPr>
        <p:txBody>
          <a:bodyPr wrap="square">
            <a:spAutoFit/>
          </a:bodyPr>
          <a:lstStyle/>
          <a:p>
            <a:r>
              <a:rPr lang="en-IN" dirty="0"/>
              <a:t>-- 23) Use LEFT JOIN or RIGHT JOIN to display unmatched data as well.</a:t>
            </a:r>
          </a:p>
        </p:txBody>
      </p:sp>
      <p:sp>
        <p:nvSpPr>
          <p:cNvPr id="3" name="Slide Number Placeholder 2">
            <a:extLst>
              <a:ext uri="{FF2B5EF4-FFF2-40B4-BE49-F238E27FC236}">
                <a16:creationId xmlns:a16="http://schemas.microsoft.com/office/drawing/2014/main" id="{4B6A3512-CA05-15CF-4DDA-3C44681732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14</a:t>
            </a:fld>
            <a:endParaRPr lang="en-IN"/>
          </a:p>
        </p:txBody>
      </p:sp>
      <p:sp>
        <p:nvSpPr>
          <p:cNvPr id="5" name="Footer Placeholder 4">
            <a:extLst>
              <a:ext uri="{FF2B5EF4-FFF2-40B4-BE49-F238E27FC236}">
                <a16:creationId xmlns:a16="http://schemas.microsoft.com/office/drawing/2014/main" id="{B8FDA9EA-88B0-4511-4730-23CC7C09D220}"/>
              </a:ext>
            </a:extLst>
          </p:cNvPr>
          <p:cNvSpPr>
            <a:spLocks noGrp="1"/>
          </p:cNvSpPr>
          <p:nvPr>
            <p:ph type="ftr" idx="11"/>
          </p:nvPr>
        </p:nvSpPr>
        <p:spPr/>
        <p:txBody>
          <a:bodyPr/>
          <a:lstStyle/>
          <a:p>
            <a:endParaRPr lang="en-IN"/>
          </a:p>
        </p:txBody>
      </p:sp>
      <p:pic>
        <p:nvPicPr>
          <p:cNvPr id="9" name="Picture 8">
            <a:extLst>
              <a:ext uri="{FF2B5EF4-FFF2-40B4-BE49-F238E27FC236}">
                <a16:creationId xmlns:a16="http://schemas.microsoft.com/office/drawing/2014/main" id="{E4358834-B695-8DC5-CDBE-C0924089FFDA}"/>
              </a:ext>
            </a:extLst>
          </p:cNvPr>
          <p:cNvPicPr>
            <a:picLocks noChangeAspect="1"/>
          </p:cNvPicPr>
          <p:nvPr/>
        </p:nvPicPr>
        <p:blipFill>
          <a:blip r:embed="rId2"/>
          <a:stretch>
            <a:fillRect/>
          </a:stretch>
        </p:blipFill>
        <p:spPr>
          <a:xfrm>
            <a:off x="8153400" y="484183"/>
            <a:ext cx="3904228" cy="6026483"/>
          </a:xfrm>
          <a:prstGeom prst="rect">
            <a:avLst/>
          </a:prstGeom>
        </p:spPr>
      </p:pic>
      <p:pic>
        <p:nvPicPr>
          <p:cNvPr id="13" name="Picture 12">
            <a:extLst>
              <a:ext uri="{FF2B5EF4-FFF2-40B4-BE49-F238E27FC236}">
                <a16:creationId xmlns:a16="http://schemas.microsoft.com/office/drawing/2014/main" id="{83789FF1-417B-239E-6116-453A50F80909}"/>
              </a:ext>
            </a:extLst>
          </p:cNvPr>
          <p:cNvPicPr>
            <a:picLocks noChangeAspect="1"/>
          </p:cNvPicPr>
          <p:nvPr/>
        </p:nvPicPr>
        <p:blipFill>
          <a:blip r:embed="rId3"/>
          <a:stretch>
            <a:fillRect/>
          </a:stretch>
        </p:blipFill>
        <p:spPr>
          <a:xfrm>
            <a:off x="474789" y="1484998"/>
            <a:ext cx="5182049" cy="815411"/>
          </a:xfrm>
          <a:prstGeom prst="rect">
            <a:avLst/>
          </a:prstGeom>
        </p:spPr>
      </p:pic>
      <p:pic>
        <p:nvPicPr>
          <p:cNvPr id="16" name="Picture 15">
            <a:extLst>
              <a:ext uri="{FF2B5EF4-FFF2-40B4-BE49-F238E27FC236}">
                <a16:creationId xmlns:a16="http://schemas.microsoft.com/office/drawing/2014/main" id="{4433B954-1758-CC90-6C00-2B7B1EBF5B3F}"/>
              </a:ext>
            </a:extLst>
          </p:cNvPr>
          <p:cNvPicPr>
            <a:picLocks noChangeAspect="1"/>
          </p:cNvPicPr>
          <p:nvPr/>
        </p:nvPicPr>
        <p:blipFill>
          <a:blip r:embed="rId4"/>
          <a:stretch>
            <a:fillRect/>
          </a:stretch>
        </p:blipFill>
        <p:spPr>
          <a:xfrm>
            <a:off x="623392" y="3569320"/>
            <a:ext cx="5082980" cy="1082134"/>
          </a:xfrm>
          <a:prstGeom prst="rect">
            <a:avLst/>
          </a:prstGeom>
        </p:spPr>
      </p:pic>
      <p:pic>
        <p:nvPicPr>
          <p:cNvPr id="18" name="Picture 17">
            <a:extLst>
              <a:ext uri="{FF2B5EF4-FFF2-40B4-BE49-F238E27FC236}">
                <a16:creationId xmlns:a16="http://schemas.microsoft.com/office/drawing/2014/main" id="{A22EEDE4-9C4B-94F5-99AC-B5FD56BC939B}"/>
              </a:ext>
            </a:extLst>
          </p:cNvPr>
          <p:cNvPicPr>
            <a:picLocks noChangeAspect="1"/>
          </p:cNvPicPr>
          <p:nvPr/>
        </p:nvPicPr>
        <p:blipFill>
          <a:blip r:embed="rId5"/>
          <a:stretch>
            <a:fillRect/>
          </a:stretch>
        </p:blipFill>
        <p:spPr>
          <a:xfrm>
            <a:off x="5645956" y="1196752"/>
            <a:ext cx="2408372" cy="4968552"/>
          </a:xfrm>
          <a:prstGeom prst="rect">
            <a:avLst/>
          </a:prstGeom>
        </p:spPr>
      </p:pic>
    </p:spTree>
    <p:extLst>
      <p:ext uri="{BB962C8B-B14F-4D97-AF65-F5344CB8AC3E}">
        <p14:creationId xmlns:p14="http://schemas.microsoft.com/office/powerpoint/2010/main" val="3526746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C549FC-CB4F-8173-2034-03FE02FF1C38}"/>
              </a:ext>
            </a:extLst>
          </p:cNvPr>
          <p:cNvSpPr txBox="1"/>
          <p:nvPr/>
        </p:nvSpPr>
        <p:spPr>
          <a:xfrm>
            <a:off x="2207568" y="233523"/>
            <a:ext cx="6094070" cy="707886"/>
          </a:xfrm>
          <a:prstGeom prst="rect">
            <a:avLst/>
          </a:prstGeom>
          <a:noFill/>
        </p:spPr>
        <p:txBody>
          <a:bodyPr wrap="square">
            <a:spAutoFit/>
          </a:bodyPr>
          <a:lstStyle/>
          <a:p>
            <a:r>
              <a:rPr lang="en-IN" b="1" dirty="0"/>
              <a:t>-- </a:t>
            </a:r>
            <a:r>
              <a:rPr lang="en-IN" sz="2000" b="1" dirty="0"/>
              <a:t>24) Join three or more tables to produce a meaningful report.</a:t>
            </a:r>
          </a:p>
        </p:txBody>
      </p:sp>
      <p:sp>
        <p:nvSpPr>
          <p:cNvPr id="9" name="TextBox 8">
            <a:extLst>
              <a:ext uri="{FF2B5EF4-FFF2-40B4-BE49-F238E27FC236}">
                <a16:creationId xmlns:a16="http://schemas.microsoft.com/office/drawing/2014/main" id="{C57E9C53-2FB8-7A25-5E86-612521A40B91}"/>
              </a:ext>
            </a:extLst>
          </p:cNvPr>
          <p:cNvSpPr txBox="1"/>
          <p:nvPr/>
        </p:nvSpPr>
        <p:spPr>
          <a:xfrm>
            <a:off x="2250621" y="3769853"/>
            <a:ext cx="6007964" cy="707886"/>
          </a:xfrm>
          <a:prstGeom prst="rect">
            <a:avLst/>
          </a:prstGeom>
          <a:noFill/>
        </p:spPr>
        <p:txBody>
          <a:bodyPr wrap="square">
            <a:spAutoFit/>
          </a:bodyPr>
          <a:lstStyle/>
          <a:p>
            <a:r>
              <a:rPr lang="en-IN" sz="2000" b="1" dirty="0"/>
              <a:t>-- 25) Write a subquery in WHERE to compare against aggregated data.</a:t>
            </a:r>
          </a:p>
        </p:txBody>
      </p:sp>
      <p:sp>
        <p:nvSpPr>
          <p:cNvPr id="2" name="Slide Number Placeholder 1">
            <a:extLst>
              <a:ext uri="{FF2B5EF4-FFF2-40B4-BE49-F238E27FC236}">
                <a16:creationId xmlns:a16="http://schemas.microsoft.com/office/drawing/2014/main" id="{95139CA5-1E86-E891-1FE1-A9FDE7887B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15</a:t>
            </a:fld>
            <a:endParaRPr lang="en-IN"/>
          </a:p>
        </p:txBody>
      </p:sp>
      <p:sp>
        <p:nvSpPr>
          <p:cNvPr id="4" name="Footer Placeholder 3">
            <a:extLst>
              <a:ext uri="{FF2B5EF4-FFF2-40B4-BE49-F238E27FC236}">
                <a16:creationId xmlns:a16="http://schemas.microsoft.com/office/drawing/2014/main" id="{41B7D670-5220-CF3F-7CB6-68826E571A16}"/>
              </a:ext>
            </a:extLst>
          </p:cNvPr>
          <p:cNvSpPr>
            <a:spLocks noGrp="1"/>
          </p:cNvSpPr>
          <p:nvPr>
            <p:ph type="ftr" idx="11"/>
          </p:nvPr>
        </p:nvSpPr>
        <p:spPr/>
        <p:txBody>
          <a:bodyPr/>
          <a:lstStyle/>
          <a:p>
            <a:endParaRPr lang="en-IN"/>
          </a:p>
        </p:txBody>
      </p:sp>
      <p:pic>
        <p:nvPicPr>
          <p:cNvPr id="8" name="Picture 7">
            <a:extLst>
              <a:ext uri="{FF2B5EF4-FFF2-40B4-BE49-F238E27FC236}">
                <a16:creationId xmlns:a16="http://schemas.microsoft.com/office/drawing/2014/main" id="{B5DA5A0B-41F0-EADE-3445-12C79E760501}"/>
              </a:ext>
            </a:extLst>
          </p:cNvPr>
          <p:cNvPicPr>
            <a:picLocks noChangeAspect="1"/>
          </p:cNvPicPr>
          <p:nvPr/>
        </p:nvPicPr>
        <p:blipFill>
          <a:blip r:embed="rId2"/>
          <a:stretch>
            <a:fillRect/>
          </a:stretch>
        </p:blipFill>
        <p:spPr>
          <a:xfrm>
            <a:off x="1559496" y="957805"/>
            <a:ext cx="8096674" cy="2771154"/>
          </a:xfrm>
          <a:prstGeom prst="rect">
            <a:avLst/>
          </a:prstGeom>
        </p:spPr>
      </p:pic>
      <p:pic>
        <p:nvPicPr>
          <p:cNvPr id="15" name="Picture 14">
            <a:extLst>
              <a:ext uri="{FF2B5EF4-FFF2-40B4-BE49-F238E27FC236}">
                <a16:creationId xmlns:a16="http://schemas.microsoft.com/office/drawing/2014/main" id="{F766126B-6F1B-8AB9-9259-5EF0E5FBE88F}"/>
              </a:ext>
            </a:extLst>
          </p:cNvPr>
          <p:cNvPicPr>
            <a:picLocks noChangeAspect="1"/>
          </p:cNvPicPr>
          <p:nvPr/>
        </p:nvPicPr>
        <p:blipFill>
          <a:blip r:embed="rId3"/>
          <a:stretch>
            <a:fillRect/>
          </a:stretch>
        </p:blipFill>
        <p:spPr>
          <a:xfrm>
            <a:off x="1559496" y="4528405"/>
            <a:ext cx="7458000" cy="2110923"/>
          </a:xfrm>
          <a:prstGeom prst="rect">
            <a:avLst/>
          </a:prstGeom>
        </p:spPr>
      </p:pic>
    </p:spTree>
    <p:extLst>
      <p:ext uri="{BB962C8B-B14F-4D97-AF65-F5344CB8AC3E}">
        <p14:creationId xmlns:p14="http://schemas.microsoft.com/office/powerpoint/2010/main" val="1610356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E45BCE-7C91-69DF-3C71-CA7B93EAACD3}"/>
              </a:ext>
            </a:extLst>
          </p:cNvPr>
          <p:cNvSpPr txBox="1"/>
          <p:nvPr/>
        </p:nvSpPr>
        <p:spPr>
          <a:xfrm>
            <a:off x="1775520" y="259015"/>
            <a:ext cx="6094070" cy="707886"/>
          </a:xfrm>
          <a:prstGeom prst="rect">
            <a:avLst/>
          </a:prstGeom>
          <a:noFill/>
        </p:spPr>
        <p:txBody>
          <a:bodyPr wrap="square">
            <a:spAutoFit/>
          </a:bodyPr>
          <a:lstStyle/>
          <a:p>
            <a:r>
              <a:rPr lang="en-IN" sz="2000" b="1" dirty="0"/>
              <a:t>-- 26) Use a subquery in FROM as a derived table</a:t>
            </a:r>
            <a:r>
              <a:rPr lang="en-IN" dirty="0"/>
              <a:t>.</a:t>
            </a:r>
          </a:p>
        </p:txBody>
      </p:sp>
      <p:sp>
        <p:nvSpPr>
          <p:cNvPr id="9" name="TextBox 8">
            <a:extLst>
              <a:ext uri="{FF2B5EF4-FFF2-40B4-BE49-F238E27FC236}">
                <a16:creationId xmlns:a16="http://schemas.microsoft.com/office/drawing/2014/main" id="{839DF529-0E85-F72E-35C9-01475498CB83}"/>
              </a:ext>
            </a:extLst>
          </p:cNvPr>
          <p:cNvSpPr txBox="1"/>
          <p:nvPr/>
        </p:nvSpPr>
        <p:spPr>
          <a:xfrm>
            <a:off x="1919536" y="3460858"/>
            <a:ext cx="6094070" cy="707886"/>
          </a:xfrm>
          <a:prstGeom prst="rect">
            <a:avLst/>
          </a:prstGeom>
          <a:noFill/>
        </p:spPr>
        <p:txBody>
          <a:bodyPr wrap="square">
            <a:spAutoFit/>
          </a:bodyPr>
          <a:lstStyle/>
          <a:p>
            <a:r>
              <a:rPr lang="en-IN" sz="2000" b="1" dirty="0"/>
              <a:t>-- 27) Implement a correlated subquery for row-wise comparison</a:t>
            </a:r>
            <a:r>
              <a:rPr lang="en-IN" dirty="0"/>
              <a:t>.</a:t>
            </a:r>
          </a:p>
        </p:txBody>
      </p:sp>
      <p:sp>
        <p:nvSpPr>
          <p:cNvPr id="2" name="Slide Number Placeholder 1">
            <a:extLst>
              <a:ext uri="{FF2B5EF4-FFF2-40B4-BE49-F238E27FC236}">
                <a16:creationId xmlns:a16="http://schemas.microsoft.com/office/drawing/2014/main" id="{0C59277F-8B3E-8EFD-4102-00536D80DC3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16</a:t>
            </a:fld>
            <a:endParaRPr lang="en-IN"/>
          </a:p>
        </p:txBody>
      </p:sp>
      <p:sp>
        <p:nvSpPr>
          <p:cNvPr id="4" name="Footer Placeholder 3">
            <a:extLst>
              <a:ext uri="{FF2B5EF4-FFF2-40B4-BE49-F238E27FC236}">
                <a16:creationId xmlns:a16="http://schemas.microsoft.com/office/drawing/2014/main" id="{3BE0EFC9-3E95-4D26-A209-7A23D28B826D}"/>
              </a:ext>
            </a:extLst>
          </p:cNvPr>
          <p:cNvSpPr>
            <a:spLocks noGrp="1"/>
          </p:cNvSpPr>
          <p:nvPr>
            <p:ph type="ftr" idx="11"/>
          </p:nvPr>
        </p:nvSpPr>
        <p:spPr/>
        <p:txBody>
          <a:bodyPr/>
          <a:lstStyle/>
          <a:p>
            <a:endParaRPr lang="en-IN"/>
          </a:p>
        </p:txBody>
      </p:sp>
      <p:pic>
        <p:nvPicPr>
          <p:cNvPr id="8" name="Picture 7">
            <a:extLst>
              <a:ext uri="{FF2B5EF4-FFF2-40B4-BE49-F238E27FC236}">
                <a16:creationId xmlns:a16="http://schemas.microsoft.com/office/drawing/2014/main" id="{73DFE851-A0D3-9C17-0D45-0F2DCE299BB9}"/>
              </a:ext>
            </a:extLst>
          </p:cNvPr>
          <p:cNvPicPr>
            <a:picLocks noChangeAspect="1"/>
          </p:cNvPicPr>
          <p:nvPr/>
        </p:nvPicPr>
        <p:blipFill>
          <a:blip r:embed="rId2"/>
          <a:stretch>
            <a:fillRect/>
          </a:stretch>
        </p:blipFill>
        <p:spPr>
          <a:xfrm>
            <a:off x="2423592" y="798701"/>
            <a:ext cx="6336704" cy="2568163"/>
          </a:xfrm>
          <a:prstGeom prst="rect">
            <a:avLst/>
          </a:prstGeom>
        </p:spPr>
      </p:pic>
      <p:pic>
        <p:nvPicPr>
          <p:cNvPr id="14" name="Picture 13">
            <a:extLst>
              <a:ext uri="{FF2B5EF4-FFF2-40B4-BE49-F238E27FC236}">
                <a16:creationId xmlns:a16="http://schemas.microsoft.com/office/drawing/2014/main" id="{5E0143F2-405D-BD01-7BC6-8CAB53A027C2}"/>
              </a:ext>
            </a:extLst>
          </p:cNvPr>
          <p:cNvPicPr>
            <a:picLocks noChangeAspect="1"/>
          </p:cNvPicPr>
          <p:nvPr/>
        </p:nvPicPr>
        <p:blipFill>
          <a:blip r:embed="rId3"/>
          <a:stretch>
            <a:fillRect/>
          </a:stretch>
        </p:blipFill>
        <p:spPr>
          <a:xfrm>
            <a:off x="263352" y="4069581"/>
            <a:ext cx="8610600" cy="2788419"/>
          </a:xfrm>
          <a:prstGeom prst="rect">
            <a:avLst/>
          </a:prstGeom>
        </p:spPr>
      </p:pic>
    </p:spTree>
    <p:extLst>
      <p:ext uri="{BB962C8B-B14F-4D97-AF65-F5344CB8AC3E}">
        <p14:creationId xmlns:p14="http://schemas.microsoft.com/office/powerpoint/2010/main" val="13383611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C33390-BB71-3FF8-0B5C-7B787A46A3A8}"/>
              </a:ext>
            </a:extLst>
          </p:cNvPr>
          <p:cNvSpPr txBox="1"/>
          <p:nvPr/>
        </p:nvSpPr>
        <p:spPr>
          <a:xfrm>
            <a:off x="335360" y="404664"/>
            <a:ext cx="6094070" cy="707886"/>
          </a:xfrm>
          <a:prstGeom prst="rect">
            <a:avLst/>
          </a:prstGeom>
          <a:noFill/>
        </p:spPr>
        <p:txBody>
          <a:bodyPr wrap="square">
            <a:spAutoFit/>
          </a:bodyPr>
          <a:lstStyle/>
          <a:p>
            <a:r>
              <a:rPr lang="en-IN" sz="2000" b="1" dirty="0"/>
              <a:t>-- 28) Concatenate two or more columns into one</a:t>
            </a:r>
            <a:r>
              <a:rPr lang="en-IN" dirty="0"/>
              <a:t>.</a:t>
            </a:r>
          </a:p>
        </p:txBody>
      </p:sp>
      <p:sp>
        <p:nvSpPr>
          <p:cNvPr id="9" name="TextBox 8">
            <a:extLst>
              <a:ext uri="{FF2B5EF4-FFF2-40B4-BE49-F238E27FC236}">
                <a16:creationId xmlns:a16="http://schemas.microsoft.com/office/drawing/2014/main" id="{2820702B-9849-68CC-C262-3D18D1FA0622}"/>
              </a:ext>
            </a:extLst>
          </p:cNvPr>
          <p:cNvSpPr txBox="1"/>
          <p:nvPr/>
        </p:nvSpPr>
        <p:spPr>
          <a:xfrm>
            <a:off x="479376" y="3368484"/>
            <a:ext cx="6094070" cy="707886"/>
          </a:xfrm>
          <a:prstGeom prst="rect">
            <a:avLst/>
          </a:prstGeom>
          <a:noFill/>
        </p:spPr>
        <p:txBody>
          <a:bodyPr wrap="square">
            <a:spAutoFit/>
          </a:bodyPr>
          <a:lstStyle/>
          <a:p>
            <a:r>
              <a:rPr lang="en-IN" sz="2000" b="1" dirty="0"/>
              <a:t>-- 29) Change the case of text using UPPER or LOWER</a:t>
            </a:r>
            <a:r>
              <a:rPr lang="en-IN" dirty="0"/>
              <a:t>.</a:t>
            </a:r>
          </a:p>
        </p:txBody>
      </p:sp>
      <p:sp>
        <p:nvSpPr>
          <p:cNvPr id="2" name="Slide Number Placeholder 1">
            <a:extLst>
              <a:ext uri="{FF2B5EF4-FFF2-40B4-BE49-F238E27FC236}">
                <a16:creationId xmlns:a16="http://schemas.microsoft.com/office/drawing/2014/main" id="{E0EB9DCC-5EDB-72E9-3BA3-75CE0C81A35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17</a:t>
            </a:fld>
            <a:endParaRPr lang="en-IN"/>
          </a:p>
        </p:txBody>
      </p:sp>
      <p:sp>
        <p:nvSpPr>
          <p:cNvPr id="4" name="Footer Placeholder 3">
            <a:extLst>
              <a:ext uri="{FF2B5EF4-FFF2-40B4-BE49-F238E27FC236}">
                <a16:creationId xmlns:a16="http://schemas.microsoft.com/office/drawing/2014/main" id="{C00EC1B1-47B0-D79C-815A-E78D14DB8A16}"/>
              </a:ext>
            </a:extLst>
          </p:cNvPr>
          <p:cNvSpPr>
            <a:spLocks noGrp="1"/>
          </p:cNvSpPr>
          <p:nvPr>
            <p:ph type="ftr" idx="11"/>
          </p:nvPr>
        </p:nvSpPr>
        <p:spPr/>
        <p:txBody>
          <a:bodyPr/>
          <a:lstStyle/>
          <a:p>
            <a:endParaRPr lang="en-IN"/>
          </a:p>
        </p:txBody>
      </p:sp>
      <p:pic>
        <p:nvPicPr>
          <p:cNvPr id="8" name="Picture 7">
            <a:extLst>
              <a:ext uri="{FF2B5EF4-FFF2-40B4-BE49-F238E27FC236}">
                <a16:creationId xmlns:a16="http://schemas.microsoft.com/office/drawing/2014/main" id="{C69AB597-B70A-FA79-9191-C0DA9D93A64E}"/>
              </a:ext>
            </a:extLst>
          </p:cNvPr>
          <p:cNvPicPr>
            <a:picLocks noChangeAspect="1"/>
          </p:cNvPicPr>
          <p:nvPr/>
        </p:nvPicPr>
        <p:blipFill>
          <a:blip r:embed="rId2"/>
          <a:stretch>
            <a:fillRect/>
          </a:stretch>
        </p:blipFill>
        <p:spPr>
          <a:xfrm>
            <a:off x="2279576" y="901344"/>
            <a:ext cx="6768752" cy="2491956"/>
          </a:xfrm>
          <a:prstGeom prst="rect">
            <a:avLst/>
          </a:prstGeom>
        </p:spPr>
      </p:pic>
      <p:pic>
        <p:nvPicPr>
          <p:cNvPr id="11" name="Picture 10">
            <a:extLst>
              <a:ext uri="{FF2B5EF4-FFF2-40B4-BE49-F238E27FC236}">
                <a16:creationId xmlns:a16="http://schemas.microsoft.com/office/drawing/2014/main" id="{8B19940F-3B52-76AF-4BB2-300F8BDB3EE2}"/>
              </a:ext>
            </a:extLst>
          </p:cNvPr>
          <p:cNvPicPr>
            <a:picLocks noChangeAspect="1"/>
          </p:cNvPicPr>
          <p:nvPr/>
        </p:nvPicPr>
        <p:blipFill>
          <a:blip r:embed="rId3"/>
          <a:stretch>
            <a:fillRect/>
          </a:stretch>
        </p:blipFill>
        <p:spPr>
          <a:xfrm>
            <a:off x="983432" y="3878704"/>
            <a:ext cx="4032448" cy="2301439"/>
          </a:xfrm>
          <a:prstGeom prst="rect">
            <a:avLst/>
          </a:prstGeom>
        </p:spPr>
      </p:pic>
      <p:pic>
        <p:nvPicPr>
          <p:cNvPr id="14" name="Picture 13">
            <a:extLst>
              <a:ext uri="{FF2B5EF4-FFF2-40B4-BE49-F238E27FC236}">
                <a16:creationId xmlns:a16="http://schemas.microsoft.com/office/drawing/2014/main" id="{CDBA98EF-99A8-26B4-418F-C991811D8242}"/>
              </a:ext>
            </a:extLst>
          </p:cNvPr>
          <p:cNvPicPr>
            <a:picLocks noChangeAspect="1"/>
          </p:cNvPicPr>
          <p:nvPr/>
        </p:nvPicPr>
        <p:blipFill>
          <a:blip r:embed="rId4"/>
          <a:stretch>
            <a:fillRect/>
          </a:stretch>
        </p:blipFill>
        <p:spPr>
          <a:xfrm>
            <a:off x="5856192" y="3896169"/>
            <a:ext cx="4114800" cy="2118544"/>
          </a:xfrm>
          <a:prstGeom prst="rect">
            <a:avLst/>
          </a:prstGeom>
        </p:spPr>
      </p:pic>
    </p:spTree>
    <p:extLst>
      <p:ext uri="{BB962C8B-B14F-4D97-AF65-F5344CB8AC3E}">
        <p14:creationId xmlns:p14="http://schemas.microsoft.com/office/powerpoint/2010/main" val="2759201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74024E-78BD-E87A-839C-0E624A4EF7AE}"/>
              </a:ext>
            </a:extLst>
          </p:cNvPr>
          <p:cNvSpPr txBox="1"/>
          <p:nvPr/>
        </p:nvSpPr>
        <p:spPr>
          <a:xfrm>
            <a:off x="191344" y="476672"/>
            <a:ext cx="6094070" cy="707886"/>
          </a:xfrm>
          <a:prstGeom prst="rect">
            <a:avLst/>
          </a:prstGeom>
          <a:noFill/>
        </p:spPr>
        <p:txBody>
          <a:bodyPr wrap="square">
            <a:spAutoFit/>
          </a:bodyPr>
          <a:lstStyle/>
          <a:p>
            <a:r>
              <a:rPr lang="en-IN" sz="2000" b="1" dirty="0"/>
              <a:t>-- 30) Use SUBSTRING, REPLACE, or REVERSE on text fields.</a:t>
            </a:r>
          </a:p>
        </p:txBody>
      </p:sp>
      <p:sp>
        <p:nvSpPr>
          <p:cNvPr id="2" name="Slide Number Placeholder 1">
            <a:extLst>
              <a:ext uri="{FF2B5EF4-FFF2-40B4-BE49-F238E27FC236}">
                <a16:creationId xmlns:a16="http://schemas.microsoft.com/office/drawing/2014/main" id="{1B8B0C32-E987-7070-8A99-0E0D3D6962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18</a:t>
            </a:fld>
            <a:endParaRPr lang="en-IN"/>
          </a:p>
        </p:txBody>
      </p:sp>
      <p:sp>
        <p:nvSpPr>
          <p:cNvPr id="4" name="Footer Placeholder 3">
            <a:extLst>
              <a:ext uri="{FF2B5EF4-FFF2-40B4-BE49-F238E27FC236}">
                <a16:creationId xmlns:a16="http://schemas.microsoft.com/office/drawing/2014/main" id="{F1657189-BD52-76A1-8FA0-A2293282C807}"/>
              </a:ext>
            </a:extLst>
          </p:cNvPr>
          <p:cNvSpPr>
            <a:spLocks noGrp="1"/>
          </p:cNvSpPr>
          <p:nvPr>
            <p:ph type="ftr" idx="11"/>
          </p:nvPr>
        </p:nvSpPr>
        <p:spPr/>
        <p:txBody>
          <a:bodyPr/>
          <a:lstStyle/>
          <a:p>
            <a:endParaRPr lang="en-IN"/>
          </a:p>
        </p:txBody>
      </p:sp>
      <p:pic>
        <p:nvPicPr>
          <p:cNvPr id="8" name="Picture 7">
            <a:extLst>
              <a:ext uri="{FF2B5EF4-FFF2-40B4-BE49-F238E27FC236}">
                <a16:creationId xmlns:a16="http://schemas.microsoft.com/office/drawing/2014/main" id="{130131C5-699F-3285-6B65-5F5DD8AF4990}"/>
              </a:ext>
            </a:extLst>
          </p:cNvPr>
          <p:cNvPicPr>
            <a:picLocks noChangeAspect="1"/>
          </p:cNvPicPr>
          <p:nvPr/>
        </p:nvPicPr>
        <p:blipFill>
          <a:blip r:embed="rId2"/>
          <a:stretch>
            <a:fillRect/>
          </a:stretch>
        </p:blipFill>
        <p:spPr>
          <a:xfrm>
            <a:off x="459051" y="1229095"/>
            <a:ext cx="5256584" cy="2631773"/>
          </a:xfrm>
          <a:prstGeom prst="rect">
            <a:avLst/>
          </a:prstGeom>
        </p:spPr>
      </p:pic>
      <p:pic>
        <p:nvPicPr>
          <p:cNvPr id="14" name="Picture 13">
            <a:extLst>
              <a:ext uri="{FF2B5EF4-FFF2-40B4-BE49-F238E27FC236}">
                <a16:creationId xmlns:a16="http://schemas.microsoft.com/office/drawing/2014/main" id="{07245956-D7D5-396B-7EFF-6C171F01E8CE}"/>
              </a:ext>
            </a:extLst>
          </p:cNvPr>
          <p:cNvPicPr>
            <a:picLocks noChangeAspect="1"/>
          </p:cNvPicPr>
          <p:nvPr/>
        </p:nvPicPr>
        <p:blipFill>
          <a:blip r:embed="rId3"/>
          <a:stretch>
            <a:fillRect/>
          </a:stretch>
        </p:blipFill>
        <p:spPr>
          <a:xfrm>
            <a:off x="6312026" y="1216494"/>
            <a:ext cx="5420923" cy="2304256"/>
          </a:xfrm>
          <a:prstGeom prst="rect">
            <a:avLst/>
          </a:prstGeom>
        </p:spPr>
      </p:pic>
      <p:pic>
        <p:nvPicPr>
          <p:cNvPr id="18" name="Picture 17">
            <a:extLst>
              <a:ext uri="{FF2B5EF4-FFF2-40B4-BE49-F238E27FC236}">
                <a16:creationId xmlns:a16="http://schemas.microsoft.com/office/drawing/2014/main" id="{F822D0B9-277C-FB8D-4515-8535D9A56B69}"/>
              </a:ext>
            </a:extLst>
          </p:cNvPr>
          <p:cNvPicPr>
            <a:picLocks noChangeAspect="1"/>
          </p:cNvPicPr>
          <p:nvPr/>
        </p:nvPicPr>
        <p:blipFill>
          <a:blip r:embed="rId4"/>
          <a:stretch>
            <a:fillRect/>
          </a:stretch>
        </p:blipFill>
        <p:spPr>
          <a:xfrm>
            <a:off x="2896816" y="4232302"/>
            <a:ext cx="5256584" cy="2149026"/>
          </a:xfrm>
          <a:prstGeom prst="rect">
            <a:avLst/>
          </a:prstGeom>
        </p:spPr>
      </p:pic>
      <p:sp>
        <p:nvSpPr>
          <p:cNvPr id="6" name="TextBox 5">
            <a:extLst>
              <a:ext uri="{FF2B5EF4-FFF2-40B4-BE49-F238E27FC236}">
                <a16:creationId xmlns:a16="http://schemas.microsoft.com/office/drawing/2014/main" id="{194F4F98-5B21-EE7D-0467-04B26100C357}"/>
              </a:ext>
            </a:extLst>
          </p:cNvPr>
          <p:cNvSpPr txBox="1"/>
          <p:nvPr/>
        </p:nvSpPr>
        <p:spPr>
          <a:xfrm>
            <a:off x="2948113" y="3772172"/>
            <a:ext cx="5230364" cy="307777"/>
          </a:xfrm>
          <a:prstGeom prst="rect">
            <a:avLst/>
          </a:prstGeom>
          <a:noFill/>
        </p:spPr>
        <p:txBody>
          <a:bodyPr wrap="square">
            <a:spAutoFit/>
          </a:bodyPr>
          <a:lstStyle/>
          <a:p>
            <a:r>
              <a:rPr lang="en-US" sz="1400" b="0" i="0" u="none" strike="noStrike" dirty="0">
                <a:solidFill>
                  <a:srgbClr val="000000"/>
                </a:solidFill>
                <a:effectLst/>
                <a:latin typeface="Arial" panose="020B0604020202020204" pitchFamily="34" charset="0"/>
              </a:rPr>
              <a:t>Extract left/right parts of a string, Use Other Strings.</a:t>
            </a:r>
            <a:endParaRPr lang="en-IN" dirty="0"/>
          </a:p>
        </p:txBody>
      </p:sp>
    </p:spTree>
    <p:extLst>
      <p:ext uri="{BB962C8B-B14F-4D97-AF65-F5344CB8AC3E}">
        <p14:creationId xmlns:p14="http://schemas.microsoft.com/office/powerpoint/2010/main" val="9981174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68AB6D-1A62-53CC-0720-03A983C090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19</a:t>
            </a:fld>
            <a:endParaRPr lang="en-IN"/>
          </a:p>
        </p:txBody>
      </p:sp>
      <p:sp>
        <p:nvSpPr>
          <p:cNvPr id="3" name="Footer Placeholder 2">
            <a:extLst>
              <a:ext uri="{FF2B5EF4-FFF2-40B4-BE49-F238E27FC236}">
                <a16:creationId xmlns:a16="http://schemas.microsoft.com/office/drawing/2014/main" id="{870EFF2E-1FDE-DAB5-2C70-4CCB82F79E38}"/>
              </a:ext>
            </a:extLst>
          </p:cNvPr>
          <p:cNvSpPr>
            <a:spLocks noGrp="1"/>
          </p:cNvSpPr>
          <p:nvPr>
            <p:ph type="ftr" idx="11"/>
          </p:nvPr>
        </p:nvSpPr>
        <p:spPr/>
        <p:txBody>
          <a:bodyPr/>
          <a:lstStyle/>
          <a:p>
            <a:endParaRPr lang="en-IN"/>
          </a:p>
        </p:txBody>
      </p:sp>
      <p:pic>
        <p:nvPicPr>
          <p:cNvPr id="5" name="Picture 4">
            <a:extLst>
              <a:ext uri="{FF2B5EF4-FFF2-40B4-BE49-F238E27FC236}">
                <a16:creationId xmlns:a16="http://schemas.microsoft.com/office/drawing/2014/main" id="{C880C703-85B7-12B4-7613-05AC5FF71832}"/>
              </a:ext>
            </a:extLst>
          </p:cNvPr>
          <p:cNvPicPr>
            <a:picLocks noChangeAspect="1"/>
          </p:cNvPicPr>
          <p:nvPr/>
        </p:nvPicPr>
        <p:blipFill>
          <a:blip r:embed="rId2"/>
          <a:stretch>
            <a:fillRect/>
          </a:stretch>
        </p:blipFill>
        <p:spPr>
          <a:xfrm>
            <a:off x="695400" y="1100498"/>
            <a:ext cx="4320480" cy="1120237"/>
          </a:xfrm>
          <a:prstGeom prst="rect">
            <a:avLst/>
          </a:prstGeom>
        </p:spPr>
      </p:pic>
      <p:pic>
        <p:nvPicPr>
          <p:cNvPr id="7" name="Picture 6">
            <a:extLst>
              <a:ext uri="{FF2B5EF4-FFF2-40B4-BE49-F238E27FC236}">
                <a16:creationId xmlns:a16="http://schemas.microsoft.com/office/drawing/2014/main" id="{A1658D6B-73FF-BCEE-608F-09B8D6E08A2C}"/>
              </a:ext>
            </a:extLst>
          </p:cNvPr>
          <p:cNvPicPr>
            <a:picLocks noChangeAspect="1"/>
          </p:cNvPicPr>
          <p:nvPr/>
        </p:nvPicPr>
        <p:blipFill>
          <a:blip r:embed="rId3"/>
          <a:stretch>
            <a:fillRect/>
          </a:stretch>
        </p:blipFill>
        <p:spPr>
          <a:xfrm>
            <a:off x="1343472" y="2841824"/>
            <a:ext cx="3414056" cy="3177815"/>
          </a:xfrm>
          <a:prstGeom prst="rect">
            <a:avLst/>
          </a:prstGeom>
        </p:spPr>
      </p:pic>
      <p:pic>
        <p:nvPicPr>
          <p:cNvPr id="9" name="Picture 8">
            <a:extLst>
              <a:ext uri="{FF2B5EF4-FFF2-40B4-BE49-F238E27FC236}">
                <a16:creationId xmlns:a16="http://schemas.microsoft.com/office/drawing/2014/main" id="{3D68D6EB-83BA-C241-D43D-0DD12DA42C7F}"/>
              </a:ext>
            </a:extLst>
          </p:cNvPr>
          <p:cNvPicPr>
            <a:picLocks noChangeAspect="1"/>
          </p:cNvPicPr>
          <p:nvPr/>
        </p:nvPicPr>
        <p:blipFill>
          <a:blip r:embed="rId4"/>
          <a:stretch>
            <a:fillRect/>
          </a:stretch>
        </p:blipFill>
        <p:spPr>
          <a:xfrm>
            <a:off x="6255919" y="1100498"/>
            <a:ext cx="5096665" cy="4976291"/>
          </a:xfrm>
          <a:prstGeom prst="rect">
            <a:avLst/>
          </a:prstGeom>
        </p:spPr>
      </p:pic>
      <p:sp>
        <p:nvSpPr>
          <p:cNvPr id="11" name="TextBox 10">
            <a:extLst>
              <a:ext uri="{FF2B5EF4-FFF2-40B4-BE49-F238E27FC236}">
                <a16:creationId xmlns:a16="http://schemas.microsoft.com/office/drawing/2014/main" id="{EA3404D7-8611-16F0-2B70-6B7C4BFCD9C8}"/>
              </a:ext>
            </a:extLst>
          </p:cNvPr>
          <p:cNvSpPr txBox="1"/>
          <p:nvPr/>
        </p:nvSpPr>
        <p:spPr>
          <a:xfrm>
            <a:off x="293164" y="408329"/>
            <a:ext cx="5162007" cy="707886"/>
          </a:xfrm>
          <a:prstGeom prst="rect">
            <a:avLst/>
          </a:prstGeom>
          <a:noFill/>
        </p:spPr>
        <p:txBody>
          <a:bodyPr wrap="square">
            <a:spAutoFit/>
          </a:bodyPr>
          <a:lstStyle/>
          <a:p>
            <a:r>
              <a:rPr lang="en-US" sz="2000" b="1" i="0" u="none" strike="noStrike" dirty="0">
                <a:solidFill>
                  <a:srgbClr val="000000"/>
                </a:solidFill>
                <a:effectLst/>
                <a:latin typeface="Arial" panose="020B0604020202020204" pitchFamily="34" charset="0"/>
              </a:rPr>
              <a:t>31.Get current date/time using </a:t>
            </a:r>
            <a:r>
              <a:rPr lang="en-US" sz="2000" b="1" i="0" u="none" strike="noStrike" dirty="0">
                <a:solidFill>
                  <a:srgbClr val="188038"/>
                </a:solidFill>
                <a:effectLst/>
                <a:latin typeface="Roboto Mono" panose="00000009000000000000" pitchFamily="49" charset="0"/>
              </a:rPr>
              <a:t>NOW()</a:t>
            </a:r>
            <a:r>
              <a:rPr lang="en-US" sz="2000" b="1" i="0" u="none" strike="noStrike" dirty="0">
                <a:solidFill>
                  <a:srgbClr val="000000"/>
                </a:solidFill>
                <a:effectLst/>
                <a:latin typeface="Arial" panose="020B0604020202020204" pitchFamily="34" charset="0"/>
              </a:rPr>
              <a:t>, </a:t>
            </a:r>
            <a:r>
              <a:rPr lang="en-US" sz="2000" b="1" i="0" u="none" strike="noStrike" dirty="0">
                <a:solidFill>
                  <a:srgbClr val="188038"/>
                </a:solidFill>
                <a:effectLst/>
                <a:latin typeface="Roboto Mono" panose="00000009000000000000" pitchFamily="49" charset="0"/>
              </a:rPr>
              <a:t>CURDATE()</a:t>
            </a:r>
            <a:r>
              <a:rPr lang="en-US" sz="2000" b="1" i="0" u="none" strike="noStrike" dirty="0">
                <a:solidFill>
                  <a:srgbClr val="000000"/>
                </a:solidFill>
                <a:effectLst/>
                <a:latin typeface="Arial" panose="020B0604020202020204" pitchFamily="34" charset="0"/>
              </a:rPr>
              <a:t>, </a:t>
            </a:r>
            <a:r>
              <a:rPr lang="en-US" sz="2000" b="1" i="0" u="none" strike="noStrike" dirty="0">
                <a:solidFill>
                  <a:srgbClr val="188038"/>
                </a:solidFill>
                <a:effectLst/>
                <a:latin typeface="Roboto Mono" panose="00000009000000000000" pitchFamily="49" charset="0"/>
              </a:rPr>
              <a:t>CURTIME()</a:t>
            </a:r>
            <a:r>
              <a:rPr lang="en-US" sz="2000" b="1" i="0" u="none" strike="noStrike" dirty="0">
                <a:solidFill>
                  <a:srgbClr val="000000"/>
                </a:solidFill>
                <a:effectLst/>
                <a:latin typeface="Arial" panose="020B0604020202020204" pitchFamily="34" charset="0"/>
              </a:rPr>
              <a:t>.</a:t>
            </a:r>
            <a:endParaRPr lang="en-IN" sz="2000" b="1" dirty="0"/>
          </a:p>
        </p:txBody>
      </p:sp>
      <p:sp>
        <p:nvSpPr>
          <p:cNvPr id="13" name="TextBox 12">
            <a:extLst>
              <a:ext uri="{FF2B5EF4-FFF2-40B4-BE49-F238E27FC236}">
                <a16:creationId xmlns:a16="http://schemas.microsoft.com/office/drawing/2014/main" id="{94589B95-BA6D-6110-5BAD-BEB164EB7649}"/>
              </a:ext>
            </a:extLst>
          </p:cNvPr>
          <p:cNvSpPr txBox="1"/>
          <p:nvPr/>
        </p:nvSpPr>
        <p:spPr>
          <a:xfrm>
            <a:off x="331264" y="2403557"/>
            <a:ext cx="4252568" cy="307777"/>
          </a:xfrm>
          <a:prstGeom prst="rect">
            <a:avLst/>
          </a:prstGeom>
          <a:noFill/>
        </p:spPr>
        <p:txBody>
          <a:bodyPr wrap="square">
            <a:spAutoFit/>
          </a:bodyPr>
          <a:lstStyle/>
          <a:p>
            <a:r>
              <a:rPr lang="en-US" dirty="0">
                <a:latin typeface="Arial" panose="020B0604020202020204" pitchFamily="34" charset="0"/>
              </a:rPr>
              <a:t>                           Date difference</a:t>
            </a:r>
            <a:endParaRPr lang="en-IN" dirty="0"/>
          </a:p>
        </p:txBody>
      </p:sp>
      <p:sp>
        <p:nvSpPr>
          <p:cNvPr id="15" name="TextBox 14">
            <a:extLst>
              <a:ext uri="{FF2B5EF4-FFF2-40B4-BE49-F238E27FC236}">
                <a16:creationId xmlns:a16="http://schemas.microsoft.com/office/drawing/2014/main" id="{415B4B0E-C26A-39DA-22FD-D3FBE6FC807F}"/>
              </a:ext>
            </a:extLst>
          </p:cNvPr>
          <p:cNvSpPr txBox="1"/>
          <p:nvPr/>
        </p:nvSpPr>
        <p:spPr>
          <a:xfrm>
            <a:off x="5951984" y="385509"/>
            <a:ext cx="4968552" cy="400110"/>
          </a:xfrm>
          <a:prstGeom prst="rect">
            <a:avLst/>
          </a:prstGeom>
          <a:noFill/>
        </p:spPr>
        <p:txBody>
          <a:bodyPr wrap="square">
            <a:spAutoFit/>
          </a:bodyPr>
          <a:lstStyle/>
          <a:p>
            <a:r>
              <a:rPr lang="en-US" sz="2000" b="1" dirty="0"/>
              <a:t>              32.Use case assign labels</a:t>
            </a:r>
            <a:endParaRPr lang="en-IN" sz="2000" b="1" dirty="0"/>
          </a:p>
        </p:txBody>
      </p:sp>
    </p:spTree>
    <p:extLst>
      <p:ext uri="{BB962C8B-B14F-4D97-AF65-F5344CB8AC3E}">
        <p14:creationId xmlns:p14="http://schemas.microsoft.com/office/powerpoint/2010/main" val="2197843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AD26663-AF74-2B58-45D7-C603CF07A496}"/>
              </a:ext>
            </a:extLst>
          </p:cNvPr>
          <p:cNvSpPr>
            <a:spLocks noGrp="1"/>
          </p:cNvSpPr>
          <p:nvPr>
            <p:ph type="ctrTitle"/>
          </p:nvPr>
        </p:nvSpPr>
        <p:spPr>
          <a:xfrm>
            <a:off x="1524000" y="1122363"/>
            <a:ext cx="9144000" cy="866477"/>
          </a:xfrm>
        </p:spPr>
        <p:txBody>
          <a:bodyPr>
            <a:normAutofit fontScale="90000"/>
          </a:bodyPr>
          <a:lstStyle/>
          <a:p>
            <a:r>
              <a:rPr lang="en-US" b="1" dirty="0"/>
              <a:t>PROBLEM STATEMENT</a:t>
            </a:r>
            <a:endParaRPr lang="en-IN" b="1" dirty="0"/>
          </a:p>
        </p:txBody>
      </p:sp>
      <p:sp>
        <p:nvSpPr>
          <p:cNvPr id="8" name="Subtitle 7">
            <a:extLst>
              <a:ext uri="{FF2B5EF4-FFF2-40B4-BE49-F238E27FC236}">
                <a16:creationId xmlns:a16="http://schemas.microsoft.com/office/drawing/2014/main" id="{FBBC26E2-0FD6-1A5F-38B7-701EED31876B}"/>
              </a:ext>
            </a:extLst>
          </p:cNvPr>
          <p:cNvSpPr>
            <a:spLocks noGrp="1"/>
          </p:cNvSpPr>
          <p:nvPr>
            <p:ph type="subTitle" idx="1"/>
          </p:nvPr>
        </p:nvSpPr>
        <p:spPr>
          <a:xfrm>
            <a:off x="1343472" y="2132856"/>
            <a:ext cx="9144000" cy="2335659"/>
          </a:xfrm>
        </p:spPr>
        <p:txBody>
          <a:bodyPr>
            <a:normAutofit fontScale="25000" lnSpcReduction="20000"/>
          </a:bodyPr>
          <a:lstStyle/>
          <a:p>
            <a:pPr>
              <a:buNone/>
            </a:pPr>
            <a:r>
              <a:rPr lang="en-US" sz="11200" b="1" dirty="0">
                <a:latin typeface="Times New Roman" panose="02020603050405020304" pitchFamily="18" charset="0"/>
                <a:cs typeface="Times New Roman" panose="02020603050405020304" pitchFamily="18" charset="0"/>
              </a:rPr>
              <a:t>In restaurants and hotels, keeping track of ingredients and recipes is very important. Sometimes, ingredients run out suddenly or too much is bought and wasted. This causes problems in cooking food on time and can lead to unhappy customers.</a:t>
            </a:r>
          </a:p>
          <a:p>
            <a:r>
              <a:rPr lang="en-US" sz="11200" b="1" dirty="0">
                <a:latin typeface="Times New Roman" panose="02020603050405020304" pitchFamily="18" charset="0"/>
                <a:cs typeface="Times New Roman" panose="02020603050405020304" pitchFamily="18" charset="0"/>
              </a:rPr>
              <a:t>This project is about creating a MySQL database to manage recipes and ingredient inventory. It will store details like which ingredients are used in which recipes, how much stock is available, and when to reorder items. This system will help kitchen staff know what is available, avoid running out of ingredients, and make sure food is made properly every time.</a:t>
            </a:r>
          </a:p>
          <a:p>
            <a:endParaRPr lang="en-IN" b="1" dirty="0"/>
          </a:p>
        </p:txBody>
      </p:sp>
      <p:sp>
        <p:nvSpPr>
          <p:cNvPr id="3" name="Footer Placeholder 2">
            <a:extLst>
              <a:ext uri="{FF2B5EF4-FFF2-40B4-BE49-F238E27FC236}">
                <a16:creationId xmlns:a16="http://schemas.microsoft.com/office/drawing/2014/main" id="{58C9C86A-DC31-CEE6-D1FD-85BB7FA03BD2}"/>
              </a:ext>
            </a:extLst>
          </p:cNvPr>
          <p:cNvSpPr>
            <a:spLocks noGrp="1"/>
          </p:cNvSpPr>
          <p:nvPr>
            <p:ph type="ftr" idx="11"/>
          </p:nvPr>
        </p:nvSpPr>
        <p:spPr/>
        <p:txBody>
          <a:bodyPr/>
          <a:lstStyle/>
          <a:p>
            <a:r>
              <a:rPr lang="en-US" dirty="0"/>
              <a:t>MYSQL</a:t>
            </a:r>
          </a:p>
          <a:p>
            <a:endParaRPr lang="en-IN" dirty="0"/>
          </a:p>
        </p:txBody>
      </p:sp>
      <p:sp>
        <p:nvSpPr>
          <p:cNvPr id="2" name="Slide Number Placeholder 1">
            <a:extLst>
              <a:ext uri="{FF2B5EF4-FFF2-40B4-BE49-F238E27FC236}">
                <a16:creationId xmlns:a16="http://schemas.microsoft.com/office/drawing/2014/main" id="{084299B8-522F-7EEF-EB40-6224FD09ED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z="2800" smtClean="0"/>
              <a:pPr marL="0" lvl="0" indent="0" algn="r" rtl="0">
                <a:spcBef>
                  <a:spcPts val="0"/>
                </a:spcBef>
                <a:spcAft>
                  <a:spcPts val="0"/>
                </a:spcAft>
                <a:buNone/>
              </a:pPr>
              <a:t>2</a:t>
            </a:fld>
            <a:endParaRPr lang="en-IN" sz="2800" dirty="0"/>
          </a:p>
        </p:txBody>
      </p:sp>
    </p:spTree>
    <p:extLst>
      <p:ext uri="{BB962C8B-B14F-4D97-AF65-F5344CB8AC3E}">
        <p14:creationId xmlns:p14="http://schemas.microsoft.com/office/powerpoint/2010/main" val="24869466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B7CCB28-A3FF-A3A1-120B-51F67541BAFC}"/>
              </a:ext>
            </a:extLst>
          </p:cNvPr>
          <p:cNvSpPr>
            <a:spLocks noGrp="1"/>
          </p:cNvSpPr>
          <p:nvPr>
            <p:ph type="ftr" idx="11"/>
          </p:nvPr>
        </p:nvSpPr>
        <p:spPr/>
        <p:txBody>
          <a:bodyPr/>
          <a:lstStyle/>
          <a:p>
            <a:endParaRPr lang="en-IN"/>
          </a:p>
        </p:txBody>
      </p:sp>
      <p:sp>
        <p:nvSpPr>
          <p:cNvPr id="3" name="Slide Number Placeholder 2">
            <a:extLst>
              <a:ext uri="{FF2B5EF4-FFF2-40B4-BE49-F238E27FC236}">
                <a16:creationId xmlns:a16="http://schemas.microsoft.com/office/drawing/2014/main" id="{BEA1175C-14E3-5FAC-8976-707CE5DF1D7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20</a:t>
            </a:fld>
            <a:endParaRPr lang="en-IN"/>
          </a:p>
        </p:txBody>
      </p:sp>
      <p:pic>
        <p:nvPicPr>
          <p:cNvPr id="5" name="Picture 4">
            <a:extLst>
              <a:ext uri="{FF2B5EF4-FFF2-40B4-BE49-F238E27FC236}">
                <a16:creationId xmlns:a16="http://schemas.microsoft.com/office/drawing/2014/main" id="{CAD85334-22F1-97FE-EE9A-BAB32CF69ED3}"/>
              </a:ext>
            </a:extLst>
          </p:cNvPr>
          <p:cNvPicPr>
            <a:picLocks noChangeAspect="1"/>
          </p:cNvPicPr>
          <p:nvPr/>
        </p:nvPicPr>
        <p:blipFill>
          <a:blip r:embed="rId2"/>
          <a:stretch>
            <a:fillRect/>
          </a:stretch>
        </p:blipFill>
        <p:spPr>
          <a:xfrm>
            <a:off x="983432" y="1562288"/>
            <a:ext cx="7056784" cy="4458999"/>
          </a:xfrm>
          <a:prstGeom prst="rect">
            <a:avLst/>
          </a:prstGeom>
        </p:spPr>
      </p:pic>
      <p:sp>
        <p:nvSpPr>
          <p:cNvPr id="4" name="TextBox 3">
            <a:extLst>
              <a:ext uri="{FF2B5EF4-FFF2-40B4-BE49-F238E27FC236}">
                <a16:creationId xmlns:a16="http://schemas.microsoft.com/office/drawing/2014/main" id="{F7C49C7F-E898-AE05-7993-67091EBD4E68}"/>
              </a:ext>
            </a:extLst>
          </p:cNvPr>
          <p:cNvSpPr txBox="1"/>
          <p:nvPr/>
        </p:nvSpPr>
        <p:spPr>
          <a:xfrm>
            <a:off x="767408" y="620688"/>
            <a:ext cx="7272808" cy="707886"/>
          </a:xfrm>
          <a:prstGeom prst="rect">
            <a:avLst/>
          </a:prstGeom>
          <a:noFill/>
        </p:spPr>
        <p:txBody>
          <a:bodyPr wrap="square">
            <a:spAutoFit/>
          </a:bodyPr>
          <a:lstStyle/>
          <a:p>
            <a:r>
              <a:rPr lang="en-US" sz="2000" b="1" i="0" u="none" strike="noStrike" dirty="0">
                <a:solidFill>
                  <a:srgbClr val="000000"/>
                </a:solidFill>
                <a:effectLst/>
                <a:latin typeface="Arial" panose="020B0604020202020204" pitchFamily="34" charset="0"/>
              </a:rPr>
              <a:t>33.Use </a:t>
            </a:r>
            <a:r>
              <a:rPr lang="en-US" sz="2000" b="1" i="0" u="none" strike="noStrike" dirty="0">
                <a:solidFill>
                  <a:srgbClr val="188038"/>
                </a:solidFill>
                <a:effectLst/>
                <a:latin typeface="Roboto Mono" panose="00000009000000000000" pitchFamily="49" charset="0"/>
              </a:rPr>
              <a:t>CASE</a:t>
            </a:r>
            <a:r>
              <a:rPr lang="en-US" sz="2000" b="1" i="0" u="none" strike="noStrike" dirty="0">
                <a:solidFill>
                  <a:srgbClr val="000000"/>
                </a:solidFill>
                <a:effectLst/>
                <a:latin typeface="Arial" panose="020B0604020202020204" pitchFamily="34" charset="0"/>
              </a:rPr>
              <a:t> in </a:t>
            </a:r>
            <a:r>
              <a:rPr lang="en-US" sz="2000" b="1" i="0" u="none" strike="noStrike" dirty="0">
                <a:solidFill>
                  <a:srgbClr val="188038"/>
                </a:solidFill>
                <a:effectLst/>
                <a:latin typeface="Roboto Mono" panose="00000009000000000000" pitchFamily="49" charset="0"/>
              </a:rPr>
              <a:t>ORDER BY</a:t>
            </a:r>
            <a:r>
              <a:rPr lang="en-US" sz="2000" b="1" i="0" u="none" strike="noStrike" dirty="0">
                <a:solidFill>
                  <a:srgbClr val="000000"/>
                </a:solidFill>
                <a:effectLst/>
                <a:latin typeface="Arial" panose="020B0604020202020204" pitchFamily="34" charset="0"/>
              </a:rPr>
              <a:t> or </a:t>
            </a:r>
            <a:r>
              <a:rPr lang="en-US" sz="2000" b="1" i="0" u="none" strike="noStrike" dirty="0">
                <a:solidFill>
                  <a:srgbClr val="188038"/>
                </a:solidFill>
                <a:effectLst/>
                <a:latin typeface="Roboto Mono" panose="00000009000000000000" pitchFamily="49" charset="0"/>
              </a:rPr>
              <a:t>UPDATE</a:t>
            </a:r>
            <a:r>
              <a:rPr lang="en-US" sz="2000" b="1" i="0" u="none" strike="noStrike" dirty="0">
                <a:solidFill>
                  <a:srgbClr val="000000"/>
                </a:solidFill>
                <a:effectLst/>
                <a:latin typeface="Arial" panose="020B0604020202020204" pitchFamily="34" charset="0"/>
              </a:rPr>
              <a:t> to apply dynamic logic.</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3704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946AFE7-74C8-3AC1-7B2F-F1562462A4F4}"/>
              </a:ext>
            </a:extLst>
          </p:cNvPr>
          <p:cNvSpPr>
            <a:spLocks noGrp="1"/>
          </p:cNvSpPr>
          <p:nvPr>
            <p:ph type="ftr" idx="11"/>
          </p:nvPr>
        </p:nvSpPr>
        <p:spPr/>
        <p:txBody>
          <a:bodyPr/>
          <a:lstStyle/>
          <a:p>
            <a:endParaRPr lang="en-IN"/>
          </a:p>
        </p:txBody>
      </p:sp>
      <p:sp>
        <p:nvSpPr>
          <p:cNvPr id="3" name="Slide Number Placeholder 2">
            <a:extLst>
              <a:ext uri="{FF2B5EF4-FFF2-40B4-BE49-F238E27FC236}">
                <a16:creationId xmlns:a16="http://schemas.microsoft.com/office/drawing/2014/main" id="{9973C8AC-7030-EBD7-9041-85A703AB87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21</a:t>
            </a:fld>
            <a:endParaRPr lang="en-IN"/>
          </a:p>
        </p:txBody>
      </p:sp>
      <p:pic>
        <p:nvPicPr>
          <p:cNvPr id="5" name="Picture 4">
            <a:extLst>
              <a:ext uri="{FF2B5EF4-FFF2-40B4-BE49-F238E27FC236}">
                <a16:creationId xmlns:a16="http://schemas.microsoft.com/office/drawing/2014/main" id="{D9FE180D-2D1C-F3EF-A859-163AC45984BD}"/>
              </a:ext>
            </a:extLst>
          </p:cNvPr>
          <p:cNvPicPr>
            <a:picLocks noChangeAspect="1"/>
          </p:cNvPicPr>
          <p:nvPr/>
        </p:nvPicPr>
        <p:blipFill>
          <a:blip r:embed="rId2"/>
          <a:stretch>
            <a:fillRect/>
          </a:stretch>
        </p:blipFill>
        <p:spPr>
          <a:xfrm>
            <a:off x="1343472" y="1458833"/>
            <a:ext cx="8640960" cy="4886107"/>
          </a:xfrm>
          <a:prstGeom prst="rect">
            <a:avLst/>
          </a:prstGeom>
        </p:spPr>
      </p:pic>
      <p:sp>
        <p:nvSpPr>
          <p:cNvPr id="6" name="TextBox 5">
            <a:extLst>
              <a:ext uri="{FF2B5EF4-FFF2-40B4-BE49-F238E27FC236}">
                <a16:creationId xmlns:a16="http://schemas.microsoft.com/office/drawing/2014/main" id="{45D3A369-2328-6A28-F3FD-08D925F5A599}"/>
              </a:ext>
            </a:extLst>
          </p:cNvPr>
          <p:cNvSpPr txBox="1"/>
          <p:nvPr/>
        </p:nvSpPr>
        <p:spPr>
          <a:xfrm>
            <a:off x="983432" y="332656"/>
            <a:ext cx="9793088" cy="851515"/>
          </a:xfrm>
          <a:prstGeom prst="rect">
            <a:avLst/>
          </a:prstGeom>
          <a:noFill/>
        </p:spPr>
        <p:txBody>
          <a:bodyPr wrap="square">
            <a:spAutoFit/>
          </a:bodyPr>
          <a:lstStyle/>
          <a:p>
            <a:pPr rtl="0">
              <a:spcBef>
                <a:spcPts val="1400"/>
              </a:spcBef>
              <a:spcAft>
                <a:spcPts val="400"/>
              </a:spcAft>
              <a:buNone/>
            </a:pPr>
            <a:r>
              <a:rPr lang="en-US" sz="1800" b="1" i="0" u="none" strike="noStrike" dirty="0">
                <a:solidFill>
                  <a:srgbClr val="000000"/>
                </a:solidFill>
                <a:effectLst/>
                <a:latin typeface="Arial" panose="020B0604020202020204" pitchFamily="34" charset="0"/>
              </a:rPr>
              <a:t>  Views</a:t>
            </a:r>
            <a:endParaRPr lang="en-US" sz="2800" b="1" dirty="0">
              <a:effectLst/>
            </a:endParaRPr>
          </a:p>
          <a:p>
            <a:pPr rtl="0" fontAlgn="base">
              <a:spcBef>
                <a:spcPts val="1200"/>
              </a:spcBef>
              <a:spcAft>
                <a:spcPts val="1200"/>
              </a:spcAft>
            </a:pPr>
            <a:r>
              <a:rPr lang="en-US" sz="1800" b="1" i="0" u="none" strike="noStrike" dirty="0">
                <a:solidFill>
                  <a:srgbClr val="000000"/>
                </a:solidFill>
                <a:effectLst/>
                <a:latin typeface="Arial" panose="020B0604020202020204" pitchFamily="34" charset="0"/>
              </a:rPr>
              <a:t>Create a view that summarizes key data (e.g., top customers, popular products).</a:t>
            </a:r>
          </a:p>
        </p:txBody>
      </p:sp>
    </p:spTree>
    <p:extLst>
      <p:ext uri="{BB962C8B-B14F-4D97-AF65-F5344CB8AC3E}">
        <p14:creationId xmlns:p14="http://schemas.microsoft.com/office/powerpoint/2010/main" val="24532925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49C2CEB-BA0E-7529-9891-AEC439F3FCE2}"/>
              </a:ext>
            </a:extLst>
          </p:cNvPr>
          <p:cNvSpPr>
            <a:spLocks noGrp="1"/>
          </p:cNvSpPr>
          <p:nvPr>
            <p:ph type="ftr" idx="11"/>
          </p:nvPr>
        </p:nvSpPr>
        <p:spPr/>
        <p:txBody>
          <a:bodyPr/>
          <a:lstStyle/>
          <a:p>
            <a:endParaRPr lang="en-IN"/>
          </a:p>
        </p:txBody>
      </p:sp>
      <p:sp>
        <p:nvSpPr>
          <p:cNvPr id="3" name="Slide Number Placeholder 2">
            <a:extLst>
              <a:ext uri="{FF2B5EF4-FFF2-40B4-BE49-F238E27FC236}">
                <a16:creationId xmlns:a16="http://schemas.microsoft.com/office/drawing/2014/main" id="{0DCC3AA3-6E21-8960-B263-A90A694B92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22</a:t>
            </a:fld>
            <a:endParaRPr lang="en-IN"/>
          </a:p>
        </p:txBody>
      </p:sp>
      <p:pic>
        <p:nvPicPr>
          <p:cNvPr id="5" name="Picture 4">
            <a:extLst>
              <a:ext uri="{FF2B5EF4-FFF2-40B4-BE49-F238E27FC236}">
                <a16:creationId xmlns:a16="http://schemas.microsoft.com/office/drawing/2014/main" id="{654F8430-7F9B-6EF5-7D13-6C4711EE14C8}"/>
              </a:ext>
            </a:extLst>
          </p:cNvPr>
          <p:cNvPicPr>
            <a:picLocks noChangeAspect="1"/>
          </p:cNvPicPr>
          <p:nvPr/>
        </p:nvPicPr>
        <p:blipFill>
          <a:blip r:embed="rId2"/>
          <a:stretch>
            <a:fillRect/>
          </a:stretch>
        </p:blipFill>
        <p:spPr>
          <a:xfrm>
            <a:off x="911424" y="1484784"/>
            <a:ext cx="10657184" cy="4320480"/>
          </a:xfrm>
          <a:prstGeom prst="rect">
            <a:avLst/>
          </a:prstGeom>
        </p:spPr>
      </p:pic>
      <p:sp>
        <p:nvSpPr>
          <p:cNvPr id="6" name="TextBox 5">
            <a:extLst>
              <a:ext uri="{FF2B5EF4-FFF2-40B4-BE49-F238E27FC236}">
                <a16:creationId xmlns:a16="http://schemas.microsoft.com/office/drawing/2014/main" id="{386C96A4-9204-BF11-3731-19280C5C9B09}"/>
              </a:ext>
            </a:extLst>
          </p:cNvPr>
          <p:cNvSpPr txBox="1"/>
          <p:nvPr/>
        </p:nvSpPr>
        <p:spPr>
          <a:xfrm>
            <a:off x="767408" y="620688"/>
            <a:ext cx="9649072" cy="400110"/>
          </a:xfrm>
          <a:prstGeom prst="rect">
            <a:avLst/>
          </a:prstGeom>
          <a:noFill/>
        </p:spPr>
        <p:txBody>
          <a:bodyPr wrap="square">
            <a:spAutoFit/>
          </a:bodyPr>
          <a:lstStyle/>
          <a:p>
            <a:pPr rtl="0" fontAlgn="base"/>
            <a:r>
              <a:rPr lang="en-US" sz="2000" b="1" i="0" u="none" strike="noStrike" dirty="0">
                <a:solidFill>
                  <a:srgbClr val="000000"/>
                </a:solidFill>
                <a:effectLst/>
                <a:latin typeface="Arial" panose="020B0604020202020204" pitchFamily="34" charset="0"/>
              </a:rPr>
              <a:t>Create a view for public reporting (e.g., showing only non-sensitive data).</a:t>
            </a:r>
          </a:p>
        </p:txBody>
      </p:sp>
    </p:spTree>
    <p:extLst>
      <p:ext uri="{BB962C8B-B14F-4D97-AF65-F5344CB8AC3E}">
        <p14:creationId xmlns:p14="http://schemas.microsoft.com/office/powerpoint/2010/main" val="31239473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5DD9A90-DA5A-1CE4-06E8-E1A5E8A5BAAD}"/>
              </a:ext>
            </a:extLst>
          </p:cNvPr>
          <p:cNvSpPr>
            <a:spLocks noGrp="1"/>
          </p:cNvSpPr>
          <p:nvPr>
            <p:ph type="ftr" idx="11"/>
          </p:nvPr>
        </p:nvSpPr>
        <p:spPr/>
        <p:txBody>
          <a:bodyPr/>
          <a:lstStyle/>
          <a:p>
            <a:endParaRPr lang="en-IN"/>
          </a:p>
        </p:txBody>
      </p:sp>
      <p:sp>
        <p:nvSpPr>
          <p:cNvPr id="3" name="Slide Number Placeholder 2">
            <a:extLst>
              <a:ext uri="{FF2B5EF4-FFF2-40B4-BE49-F238E27FC236}">
                <a16:creationId xmlns:a16="http://schemas.microsoft.com/office/drawing/2014/main" id="{2689E946-10BE-9A8A-DA56-924A3B1950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23</a:t>
            </a:fld>
            <a:endParaRPr lang="en-IN"/>
          </a:p>
        </p:txBody>
      </p:sp>
      <p:pic>
        <p:nvPicPr>
          <p:cNvPr id="5" name="Picture 4">
            <a:extLst>
              <a:ext uri="{FF2B5EF4-FFF2-40B4-BE49-F238E27FC236}">
                <a16:creationId xmlns:a16="http://schemas.microsoft.com/office/drawing/2014/main" id="{D3C3B78F-4123-64C9-712B-E016C3A17193}"/>
              </a:ext>
            </a:extLst>
          </p:cNvPr>
          <p:cNvPicPr>
            <a:picLocks noChangeAspect="1"/>
          </p:cNvPicPr>
          <p:nvPr/>
        </p:nvPicPr>
        <p:blipFill>
          <a:blip r:embed="rId2"/>
          <a:stretch>
            <a:fillRect/>
          </a:stretch>
        </p:blipFill>
        <p:spPr>
          <a:xfrm>
            <a:off x="119336" y="764704"/>
            <a:ext cx="12072664" cy="6093296"/>
          </a:xfrm>
          <a:prstGeom prst="rect">
            <a:avLst/>
          </a:prstGeom>
        </p:spPr>
      </p:pic>
      <p:sp>
        <p:nvSpPr>
          <p:cNvPr id="6" name="TextBox 5">
            <a:extLst>
              <a:ext uri="{FF2B5EF4-FFF2-40B4-BE49-F238E27FC236}">
                <a16:creationId xmlns:a16="http://schemas.microsoft.com/office/drawing/2014/main" id="{B1B18D9D-B352-96DB-30E1-FFA050BF76D0}"/>
              </a:ext>
            </a:extLst>
          </p:cNvPr>
          <p:cNvSpPr txBox="1"/>
          <p:nvPr/>
        </p:nvSpPr>
        <p:spPr>
          <a:xfrm>
            <a:off x="1127448" y="33189"/>
            <a:ext cx="10729192" cy="1436291"/>
          </a:xfrm>
          <a:prstGeom prst="rect">
            <a:avLst/>
          </a:prstGeom>
          <a:noFill/>
        </p:spPr>
        <p:txBody>
          <a:bodyPr wrap="square">
            <a:spAutoFit/>
          </a:bodyPr>
          <a:lstStyle/>
          <a:p>
            <a:pPr marL="285750" indent="-285750" rtl="0">
              <a:spcBef>
                <a:spcPts val="1400"/>
              </a:spcBef>
              <a:spcAft>
                <a:spcPts val="400"/>
              </a:spcAft>
              <a:buFont typeface="Wingdings" panose="05000000000000000000" pitchFamily="2" charset="2"/>
              <a:buChar char="q"/>
            </a:pPr>
            <a:r>
              <a:rPr lang="en-US" sz="1800" b="1" i="0" u="sng" strike="noStrike" dirty="0">
                <a:solidFill>
                  <a:srgbClr val="000000"/>
                </a:solidFill>
                <a:effectLst/>
                <a:latin typeface="Arial" panose="020B0604020202020204" pitchFamily="34" charset="0"/>
              </a:rPr>
              <a:t> ER Diagram </a:t>
            </a:r>
            <a:r>
              <a:rPr lang="en-US" sz="2800" b="1" u="sng" dirty="0"/>
              <a:t>:</a:t>
            </a:r>
            <a:r>
              <a:rPr lang="en-US" sz="1800" b="1" i="0" u="sng" strike="noStrike" dirty="0">
                <a:solidFill>
                  <a:srgbClr val="000000"/>
                </a:solidFill>
                <a:effectLst/>
                <a:latin typeface="Arial" panose="020B0604020202020204" pitchFamily="34" charset="0"/>
              </a:rPr>
              <a:t>Draw the ER diagram showing tables, primary keys, and relationships</a:t>
            </a:r>
            <a:r>
              <a:rPr lang="en-US" sz="1800" b="1" i="0" u="none" strike="noStrike" dirty="0">
                <a:solidFill>
                  <a:srgbClr val="000000"/>
                </a:solidFill>
                <a:effectLst/>
                <a:latin typeface="Arial" panose="020B0604020202020204" pitchFamily="34" charset="0"/>
              </a:rPr>
              <a:t>.</a:t>
            </a:r>
            <a:br>
              <a:rPr lang="en-US" sz="1800" b="0" i="0" u="none" strike="noStrike" dirty="0">
                <a:solidFill>
                  <a:srgbClr val="000000"/>
                </a:solidFill>
                <a:effectLst/>
                <a:latin typeface="Arial" panose="020B0604020202020204" pitchFamily="34" charset="0"/>
              </a:rPr>
            </a:b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a:t>
            </a:r>
          </a:p>
          <a:p>
            <a:endParaRPr lang="en-IN" sz="2000" b="1" dirty="0"/>
          </a:p>
        </p:txBody>
      </p:sp>
    </p:spTree>
    <p:extLst>
      <p:ext uri="{BB962C8B-B14F-4D97-AF65-F5344CB8AC3E}">
        <p14:creationId xmlns:p14="http://schemas.microsoft.com/office/powerpoint/2010/main" val="9840896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5385709-2E06-7C54-0526-DFDCB1023434}"/>
              </a:ext>
            </a:extLst>
          </p:cNvPr>
          <p:cNvSpPr>
            <a:spLocks noGrp="1"/>
          </p:cNvSpPr>
          <p:nvPr>
            <p:ph type="ftr" idx="11"/>
          </p:nvPr>
        </p:nvSpPr>
        <p:spPr/>
        <p:txBody>
          <a:bodyPr/>
          <a:lstStyle/>
          <a:p>
            <a:r>
              <a:rPr lang="en-US" dirty="0"/>
              <a:t>SQL</a:t>
            </a:r>
            <a:endParaRPr lang="en-IN" dirty="0"/>
          </a:p>
        </p:txBody>
      </p:sp>
      <p:sp>
        <p:nvSpPr>
          <p:cNvPr id="3" name="Slide Number Placeholder 2">
            <a:extLst>
              <a:ext uri="{FF2B5EF4-FFF2-40B4-BE49-F238E27FC236}">
                <a16:creationId xmlns:a16="http://schemas.microsoft.com/office/drawing/2014/main" id="{1F417C7D-6D96-345D-C42A-73347E3AB8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24</a:t>
            </a:fld>
            <a:endParaRPr lang="en-IN"/>
          </a:p>
        </p:txBody>
      </p:sp>
      <p:pic>
        <p:nvPicPr>
          <p:cNvPr id="4" name="Google Shape;116;p5">
            <a:extLst>
              <a:ext uri="{FF2B5EF4-FFF2-40B4-BE49-F238E27FC236}">
                <a16:creationId xmlns:a16="http://schemas.microsoft.com/office/drawing/2014/main" id="{0E2ED41B-1092-CC3A-22F6-6CB66771DFFF}"/>
              </a:ext>
            </a:extLst>
          </p:cNvPr>
          <p:cNvPicPr preferRelativeResize="0"/>
          <p:nvPr/>
        </p:nvPicPr>
        <p:blipFill rotWithShape="1">
          <a:blip r:embed="rId2">
            <a:alphaModFix/>
          </a:blip>
          <a:srcRect/>
          <a:stretch/>
        </p:blipFill>
        <p:spPr>
          <a:xfrm>
            <a:off x="6466516" y="1850749"/>
            <a:ext cx="4465643" cy="2834317"/>
          </a:xfrm>
          <a:prstGeom prst="rect">
            <a:avLst/>
          </a:prstGeom>
          <a:noFill/>
          <a:ln>
            <a:noFill/>
          </a:ln>
        </p:spPr>
      </p:pic>
      <p:sp>
        <p:nvSpPr>
          <p:cNvPr id="5" name="Google Shape;117;p5">
            <a:extLst>
              <a:ext uri="{FF2B5EF4-FFF2-40B4-BE49-F238E27FC236}">
                <a16:creationId xmlns:a16="http://schemas.microsoft.com/office/drawing/2014/main" id="{42AA45DF-E5BA-2A17-8B3D-CBDD582A75A5}"/>
              </a:ext>
            </a:extLst>
          </p:cNvPr>
          <p:cNvSpPr txBox="1"/>
          <p:nvPr/>
        </p:nvSpPr>
        <p:spPr>
          <a:xfrm>
            <a:off x="6323073" y="764704"/>
            <a:ext cx="4752528" cy="1460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C00000"/>
              </a:buClr>
              <a:buSzPts val="4400"/>
              <a:buFont typeface="Libre Baskerville"/>
              <a:buNone/>
            </a:pPr>
            <a:r>
              <a:rPr lang="en-IN" sz="4400" b="0" i="0" u="none" strike="noStrike" cap="none" dirty="0">
                <a:solidFill>
                  <a:srgbClr val="C00000"/>
                </a:solidFill>
                <a:latin typeface="Libre Baskerville"/>
                <a:ea typeface="Libre Baskerville"/>
                <a:cs typeface="Libre Baskerville"/>
                <a:sym typeface="Libre Baskerville"/>
              </a:rPr>
              <a:t>THANK YOU!!</a:t>
            </a:r>
            <a:endParaRPr sz="1800" b="0" i="0" u="none" strike="noStrike" cap="none" dirty="0">
              <a:solidFill>
                <a:schemeClr val="dk1"/>
              </a:solidFill>
              <a:latin typeface="Calibri"/>
              <a:ea typeface="Calibri"/>
              <a:cs typeface="Calibri"/>
              <a:sym typeface="Calibri"/>
            </a:endParaRPr>
          </a:p>
        </p:txBody>
      </p:sp>
      <p:sp>
        <p:nvSpPr>
          <p:cNvPr id="6" name="Google Shape;117;p5">
            <a:extLst>
              <a:ext uri="{FF2B5EF4-FFF2-40B4-BE49-F238E27FC236}">
                <a16:creationId xmlns:a16="http://schemas.microsoft.com/office/drawing/2014/main" id="{DD87B316-926B-1972-0692-D77FDE7632B4}"/>
              </a:ext>
            </a:extLst>
          </p:cNvPr>
          <p:cNvSpPr txBox="1"/>
          <p:nvPr/>
        </p:nvSpPr>
        <p:spPr>
          <a:xfrm>
            <a:off x="767408" y="1986769"/>
            <a:ext cx="4283044" cy="230400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C00000"/>
              </a:buClr>
              <a:buSzPts val="4400"/>
              <a:buFont typeface="Libre Baskerville"/>
              <a:buNone/>
            </a:pPr>
            <a:r>
              <a:rPr lang="en-US" sz="4400" dirty="0">
                <a:solidFill>
                  <a:srgbClr val="C00000"/>
                </a:solidFill>
                <a:latin typeface="Libre Baskerville"/>
                <a:ea typeface="Calibri"/>
                <a:cs typeface="Calibri"/>
                <a:sym typeface="Libre Baskerville"/>
              </a:rPr>
              <a:t>A</a:t>
            </a:r>
            <a:r>
              <a:rPr lang="en-IN" sz="4400" dirty="0">
                <a:solidFill>
                  <a:srgbClr val="C00000"/>
                </a:solidFill>
                <a:latin typeface="Libre Baskerville"/>
                <a:ea typeface="Calibri"/>
                <a:cs typeface="Calibri"/>
                <a:sym typeface="Libre Baskerville"/>
              </a:rPr>
              <a:t>NY QUESTIONS?</a:t>
            </a:r>
            <a:endParaRPr sz="1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496198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4FF99CB-8077-459D-7F09-FE7BBF298D0F}"/>
              </a:ext>
            </a:extLst>
          </p:cNvPr>
          <p:cNvSpPr>
            <a:spLocks noGrp="1"/>
          </p:cNvSpPr>
          <p:nvPr>
            <p:ph type="ftr" idx="11"/>
          </p:nvPr>
        </p:nvSpPr>
        <p:spPr/>
        <p:txBody>
          <a:bodyPr/>
          <a:lstStyle/>
          <a:p>
            <a:endParaRPr lang="en-IN"/>
          </a:p>
        </p:txBody>
      </p:sp>
      <p:sp>
        <p:nvSpPr>
          <p:cNvPr id="3" name="Slide Number Placeholder 2">
            <a:extLst>
              <a:ext uri="{FF2B5EF4-FFF2-40B4-BE49-F238E27FC236}">
                <a16:creationId xmlns:a16="http://schemas.microsoft.com/office/drawing/2014/main" id="{55905405-B8D5-2676-D560-332F459E1A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3</a:t>
            </a:fld>
            <a:endParaRPr lang="en-IN"/>
          </a:p>
        </p:txBody>
      </p:sp>
      <p:sp>
        <p:nvSpPr>
          <p:cNvPr id="5" name="TextBox 4">
            <a:extLst>
              <a:ext uri="{FF2B5EF4-FFF2-40B4-BE49-F238E27FC236}">
                <a16:creationId xmlns:a16="http://schemas.microsoft.com/office/drawing/2014/main" id="{5CE72834-82E9-E4B2-BD45-BC6EC708F62F}"/>
              </a:ext>
            </a:extLst>
          </p:cNvPr>
          <p:cNvSpPr txBox="1"/>
          <p:nvPr/>
        </p:nvSpPr>
        <p:spPr>
          <a:xfrm>
            <a:off x="1631504" y="299841"/>
            <a:ext cx="7704856" cy="461665"/>
          </a:xfrm>
          <a:prstGeom prst="rect">
            <a:avLst/>
          </a:prstGeom>
          <a:noFill/>
        </p:spPr>
        <p:txBody>
          <a:bodyPr wrap="square">
            <a:spAutoFit/>
          </a:bodyPr>
          <a:lstStyle/>
          <a:p>
            <a:pPr marL="285750" indent="-285750">
              <a:buFont typeface="Wingdings" panose="05000000000000000000" pitchFamily="2" charset="2"/>
              <a:buChar char="n"/>
            </a:pPr>
            <a:r>
              <a:rPr lang="en-US" sz="2400" b="1" dirty="0">
                <a:latin typeface="Times New Roman" panose="02020603050405020304" pitchFamily="18" charset="0"/>
                <a:cs typeface="Times New Roman" panose="02020603050405020304" pitchFamily="18" charset="0"/>
              </a:rPr>
              <a:t>1.CREATING DATABASE &amp; USING DATABASE</a:t>
            </a:r>
            <a:endParaRPr lang="en-IN" sz="24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B6C7E8B3-E81C-8921-0A93-9F55194CEFD3}"/>
              </a:ext>
            </a:extLst>
          </p:cNvPr>
          <p:cNvSpPr txBox="1"/>
          <p:nvPr/>
        </p:nvSpPr>
        <p:spPr>
          <a:xfrm>
            <a:off x="479376" y="1052736"/>
            <a:ext cx="6624736" cy="738664"/>
          </a:xfrm>
          <a:prstGeom prst="rect">
            <a:avLst/>
          </a:prstGeom>
          <a:noFill/>
        </p:spPr>
        <p:txBody>
          <a:bodyPr wrap="square">
            <a:spAutoFit/>
          </a:bodyPr>
          <a:lstStyle/>
          <a:p>
            <a:r>
              <a:rPr lang="en-IN" dirty="0"/>
              <a:t>CREATE DATABASE FOODHOSPITALITY12;</a:t>
            </a:r>
          </a:p>
          <a:p>
            <a:r>
              <a:rPr lang="en-IN" dirty="0"/>
              <a:t>USE FOODHOSPITALITY12;</a:t>
            </a:r>
          </a:p>
          <a:p>
            <a:endParaRPr lang="en-IN" dirty="0"/>
          </a:p>
        </p:txBody>
      </p:sp>
      <p:pic>
        <p:nvPicPr>
          <p:cNvPr id="11" name="Picture 10">
            <a:extLst>
              <a:ext uri="{FF2B5EF4-FFF2-40B4-BE49-F238E27FC236}">
                <a16:creationId xmlns:a16="http://schemas.microsoft.com/office/drawing/2014/main" id="{4F0630BA-E868-18C8-C533-CE04ECFAED77}"/>
              </a:ext>
            </a:extLst>
          </p:cNvPr>
          <p:cNvPicPr>
            <a:picLocks noChangeAspect="1"/>
          </p:cNvPicPr>
          <p:nvPr/>
        </p:nvPicPr>
        <p:blipFill>
          <a:blip r:embed="rId2"/>
          <a:stretch>
            <a:fillRect/>
          </a:stretch>
        </p:blipFill>
        <p:spPr>
          <a:xfrm>
            <a:off x="551384" y="1635196"/>
            <a:ext cx="11305256" cy="929708"/>
          </a:xfrm>
          <a:prstGeom prst="rect">
            <a:avLst/>
          </a:prstGeom>
        </p:spPr>
      </p:pic>
      <p:pic>
        <p:nvPicPr>
          <p:cNvPr id="15" name="Picture 14">
            <a:extLst>
              <a:ext uri="{FF2B5EF4-FFF2-40B4-BE49-F238E27FC236}">
                <a16:creationId xmlns:a16="http://schemas.microsoft.com/office/drawing/2014/main" id="{B6A6F74F-E04E-84D2-CD3A-C5F4B2333F49}"/>
              </a:ext>
            </a:extLst>
          </p:cNvPr>
          <p:cNvPicPr>
            <a:picLocks noChangeAspect="1"/>
          </p:cNvPicPr>
          <p:nvPr/>
        </p:nvPicPr>
        <p:blipFill>
          <a:blip r:embed="rId3"/>
          <a:stretch>
            <a:fillRect/>
          </a:stretch>
        </p:blipFill>
        <p:spPr>
          <a:xfrm>
            <a:off x="552976" y="2780928"/>
            <a:ext cx="6911176" cy="3456384"/>
          </a:xfrm>
          <a:prstGeom prst="rect">
            <a:avLst/>
          </a:prstGeom>
        </p:spPr>
      </p:pic>
    </p:spTree>
    <p:extLst>
      <p:ext uri="{BB962C8B-B14F-4D97-AF65-F5344CB8AC3E}">
        <p14:creationId xmlns:p14="http://schemas.microsoft.com/office/powerpoint/2010/main" val="1248322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ECEE62D-3D95-9A26-BD01-54DD980CD9C2}"/>
              </a:ext>
            </a:extLst>
          </p:cNvPr>
          <p:cNvSpPr>
            <a:spLocks noGrp="1"/>
          </p:cNvSpPr>
          <p:nvPr>
            <p:ph type="ftr" idx="11"/>
          </p:nvPr>
        </p:nvSpPr>
        <p:spPr/>
        <p:txBody>
          <a:bodyPr/>
          <a:lstStyle/>
          <a:p>
            <a:endParaRPr lang="en-IN"/>
          </a:p>
        </p:txBody>
      </p:sp>
      <p:sp>
        <p:nvSpPr>
          <p:cNvPr id="3" name="Slide Number Placeholder 2">
            <a:extLst>
              <a:ext uri="{FF2B5EF4-FFF2-40B4-BE49-F238E27FC236}">
                <a16:creationId xmlns:a16="http://schemas.microsoft.com/office/drawing/2014/main" id="{6ACCFCC8-A4C4-8B58-138B-06C5A044B3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4</a:t>
            </a:fld>
            <a:endParaRPr lang="en-IN"/>
          </a:p>
        </p:txBody>
      </p:sp>
      <p:pic>
        <p:nvPicPr>
          <p:cNvPr id="5" name="Picture 4">
            <a:extLst>
              <a:ext uri="{FF2B5EF4-FFF2-40B4-BE49-F238E27FC236}">
                <a16:creationId xmlns:a16="http://schemas.microsoft.com/office/drawing/2014/main" id="{50364C59-FDE1-E0EA-D12E-8ADD11D2491C}"/>
              </a:ext>
            </a:extLst>
          </p:cNvPr>
          <p:cNvPicPr>
            <a:picLocks noChangeAspect="1"/>
          </p:cNvPicPr>
          <p:nvPr/>
        </p:nvPicPr>
        <p:blipFill>
          <a:blip r:embed="rId2"/>
          <a:stretch>
            <a:fillRect/>
          </a:stretch>
        </p:blipFill>
        <p:spPr>
          <a:xfrm>
            <a:off x="316716" y="860227"/>
            <a:ext cx="5304168" cy="5328592"/>
          </a:xfrm>
          <a:prstGeom prst="rect">
            <a:avLst/>
          </a:prstGeom>
        </p:spPr>
      </p:pic>
      <p:pic>
        <p:nvPicPr>
          <p:cNvPr id="7" name="Picture 6">
            <a:extLst>
              <a:ext uri="{FF2B5EF4-FFF2-40B4-BE49-F238E27FC236}">
                <a16:creationId xmlns:a16="http://schemas.microsoft.com/office/drawing/2014/main" id="{329E8753-9764-5CC4-1F0E-5040ED496CB4}"/>
              </a:ext>
            </a:extLst>
          </p:cNvPr>
          <p:cNvPicPr>
            <a:picLocks noChangeAspect="1"/>
          </p:cNvPicPr>
          <p:nvPr/>
        </p:nvPicPr>
        <p:blipFill>
          <a:blip r:embed="rId3"/>
          <a:stretch>
            <a:fillRect/>
          </a:stretch>
        </p:blipFill>
        <p:spPr>
          <a:xfrm>
            <a:off x="5879976" y="883742"/>
            <a:ext cx="6147938" cy="5472608"/>
          </a:xfrm>
          <a:prstGeom prst="rect">
            <a:avLst/>
          </a:prstGeom>
        </p:spPr>
      </p:pic>
      <p:sp>
        <p:nvSpPr>
          <p:cNvPr id="8" name="TextBox 7">
            <a:extLst>
              <a:ext uri="{FF2B5EF4-FFF2-40B4-BE49-F238E27FC236}">
                <a16:creationId xmlns:a16="http://schemas.microsoft.com/office/drawing/2014/main" id="{90778CB4-B1D7-7C25-D38B-B04E31635441}"/>
              </a:ext>
            </a:extLst>
          </p:cNvPr>
          <p:cNvSpPr txBox="1"/>
          <p:nvPr/>
        </p:nvSpPr>
        <p:spPr>
          <a:xfrm>
            <a:off x="3647728" y="299841"/>
            <a:ext cx="5688632"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2.DESCRIBING TABLES</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4780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1078ABE-28E3-9C2D-81F4-B1544016962B}"/>
              </a:ext>
            </a:extLst>
          </p:cNvPr>
          <p:cNvSpPr>
            <a:spLocks noGrp="1"/>
          </p:cNvSpPr>
          <p:nvPr>
            <p:ph type="ftr" idx="11"/>
          </p:nvPr>
        </p:nvSpPr>
        <p:spPr/>
        <p:txBody>
          <a:bodyPr/>
          <a:lstStyle/>
          <a:p>
            <a:endParaRPr lang="en-IN"/>
          </a:p>
        </p:txBody>
      </p:sp>
      <p:sp>
        <p:nvSpPr>
          <p:cNvPr id="3" name="Slide Number Placeholder 2">
            <a:extLst>
              <a:ext uri="{FF2B5EF4-FFF2-40B4-BE49-F238E27FC236}">
                <a16:creationId xmlns:a16="http://schemas.microsoft.com/office/drawing/2014/main" id="{F3D39B8E-53FF-2471-F5D6-9CFD59DEB5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5</a:t>
            </a:fld>
            <a:endParaRPr lang="en-IN"/>
          </a:p>
        </p:txBody>
      </p:sp>
      <p:pic>
        <p:nvPicPr>
          <p:cNvPr id="5" name="Picture 4">
            <a:extLst>
              <a:ext uri="{FF2B5EF4-FFF2-40B4-BE49-F238E27FC236}">
                <a16:creationId xmlns:a16="http://schemas.microsoft.com/office/drawing/2014/main" id="{4A6FA4E5-6A1C-A0FE-AD63-CBEDF40518FF}"/>
              </a:ext>
            </a:extLst>
          </p:cNvPr>
          <p:cNvPicPr>
            <a:picLocks noChangeAspect="1"/>
          </p:cNvPicPr>
          <p:nvPr/>
        </p:nvPicPr>
        <p:blipFill>
          <a:blip r:embed="rId2"/>
          <a:stretch>
            <a:fillRect/>
          </a:stretch>
        </p:blipFill>
        <p:spPr>
          <a:xfrm>
            <a:off x="479376" y="476672"/>
            <a:ext cx="5616624" cy="5544616"/>
          </a:xfrm>
          <a:prstGeom prst="rect">
            <a:avLst/>
          </a:prstGeom>
        </p:spPr>
      </p:pic>
      <p:pic>
        <p:nvPicPr>
          <p:cNvPr id="7" name="Picture 6">
            <a:extLst>
              <a:ext uri="{FF2B5EF4-FFF2-40B4-BE49-F238E27FC236}">
                <a16:creationId xmlns:a16="http://schemas.microsoft.com/office/drawing/2014/main" id="{A0D2785E-7F08-D04D-E604-60573C01ADBC}"/>
              </a:ext>
            </a:extLst>
          </p:cNvPr>
          <p:cNvPicPr>
            <a:picLocks noChangeAspect="1"/>
          </p:cNvPicPr>
          <p:nvPr/>
        </p:nvPicPr>
        <p:blipFill>
          <a:blip r:embed="rId3"/>
          <a:stretch>
            <a:fillRect/>
          </a:stretch>
        </p:blipFill>
        <p:spPr>
          <a:xfrm>
            <a:off x="6528048" y="1268760"/>
            <a:ext cx="5184576" cy="4408019"/>
          </a:xfrm>
          <a:prstGeom prst="rect">
            <a:avLst/>
          </a:prstGeom>
        </p:spPr>
      </p:pic>
      <p:sp>
        <p:nvSpPr>
          <p:cNvPr id="8" name="TextBox 7">
            <a:extLst>
              <a:ext uri="{FF2B5EF4-FFF2-40B4-BE49-F238E27FC236}">
                <a16:creationId xmlns:a16="http://schemas.microsoft.com/office/drawing/2014/main" id="{1463884D-E475-ABC1-FBCA-F4330F1C6819}"/>
              </a:ext>
            </a:extLst>
          </p:cNvPr>
          <p:cNvSpPr txBox="1"/>
          <p:nvPr/>
        </p:nvSpPr>
        <p:spPr>
          <a:xfrm>
            <a:off x="6528048" y="299841"/>
            <a:ext cx="5184576" cy="830997"/>
          </a:xfrm>
          <a:prstGeom prst="rect">
            <a:avLst/>
          </a:prstGeom>
          <a:noFill/>
        </p:spPr>
        <p:txBody>
          <a:bodyPr wrap="square">
            <a:spAutoFit/>
          </a:bodyPr>
          <a:lstStyle/>
          <a:p>
            <a:pPr marL="285750" indent="-285750">
              <a:buFont typeface="Wingdings" panose="05000000000000000000" pitchFamily="2" charset="2"/>
              <a:buChar char="n"/>
            </a:pPr>
            <a:r>
              <a:rPr lang="en-US" sz="2400" b="1" dirty="0">
                <a:latin typeface="Times New Roman" panose="02020603050405020304" pitchFamily="18" charset="0"/>
                <a:cs typeface="Times New Roman" panose="02020603050405020304" pitchFamily="18" charset="0"/>
              </a:rPr>
              <a:t>3. ALTER: Modify Ingredients Name column size (increase to 150)</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5831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A695EC5-6EA4-514A-AB23-87DE56D67649}"/>
              </a:ext>
            </a:extLst>
          </p:cNvPr>
          <p:cNvSpPr>
            <a:spLocks noGrp="1"/>
          </p:cNvSpPr>
          <p:nvPr>
            <p:ph type="ftr" idx="11"/>
          </p:nvPr>
        </p:nvSpPr>
        <p:spPr/>
        <p:txBody>
          <a:bodyPr/>
          <a:lstStyle/>
          <a:p>
            <a:endParaRPr lang="en-IN"/>
          </a:p>
        </p:txBody>
      </p:sp>
      <p:sp>
        <p:nvSpPr>
          <p:cNvPr id="3" name="Slide Number Placeholder 2">
            <a:extLst>
              <a:ext uri="{FF2B5EF4-FFF2-40B4-BE49-F238E27FC236}">
                <a16:creationId xmlns:a16="http://schemas.microsoft.com/office/drawing/2014/main" id="{9E2CC0D5-6077-00B3-6AF1-4F86706962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6</a:t>
            </a:fld>
            <a:endParaRPr lang="en-IN"/>
          </a:p>
        </p:txBody>
      </p:sp>
      <p:pic>
        <p:nvPicPr>
          <p:cNvPr id="9" name="Picture 8">
            <a:extLst>
              <a:ext uri="{FF2B5EF4-FFF2-40B4-BE49-F238E27FC236}">
                <a16:creationId xmlns:a16="http://schemas.microsoft.com/office/drawing/2014/main" id="{340449F6-06FA-4FB9-677E-5EF18EEE17EC}"/>
              </a:ext>
            </a:extLst>
          </p:cNvPr>
          <p:cNvPicPr>
            <a:picLocks noChangeAspect="1"/>
          </p:cNvPicPr>
          <p:nvPr/>
        </p:nvPicPr>
        <p:blipFill>
          <a:blip r:embed="rId2"/>
          <a:stretch>
            <a:fillRect/>
          </a:stretch>
        </p:blipFill>
        <p:spPr>
          <a:xfrm>
            <a:off x="5991655" y="1268760"/>
            <a:ext cx="5720969" cy="3948025"/>
          </a:xfrm>
          <a:prstGeom prst="rect">
            <a:avLst/>
          </a:prstGeom>
        </p:spPr>
      </p:pic>
      <p:sp>
        <p:nvSpPr>
          <p:cNvPr id="10" name="TextBox 9">
            <a:extLst>
              <a:ext uri="{FF2B5EF4-FFF2-40B4-BE49-F238E27FC236}">
                <a16:creationId xmlns:a16="http://schemas.microsoft.com/office/drawing/2014/main" id="{44532459-D11D-EF6E-3203-CA21F48834A4}"/>
              </a:ext>
            </a:extLst>
          </p:cNvPr>
          <p:cNvSpPr txBox="1"/>
          <p:nvPr/>
        </p:nvSpPr>
        <p:spPr>
          <a:xfrm>
            <a:off x="659396" y="270817"/>
            <a:ext cx="10333148" cy="461665"/>
          </a:xfrm>
          <a:prstGeom prst="rect">
            <a:avLst/>
          </a:prstGeom>
          <a:noFill/>
        </p:spPr>
        <p:txBody>
          <a:bodyPr wrap="square">
            <a:spAutoFit/>
          </a:bodyPr>
          <a:lstStyle/>
          <a:p>
            <a:pPr marL="285750" indent="-285750">
              <a:buFont typeface="Wingdings" panose="05000000000000000000" pitchFamily="2" charset="2"/>
              <a:buChar char="n"/>
            </a:pPr>
            <a:r>
              <a:rPr lang="en-US" sz="2400" b="1" dirty="0">
                <a:latin typeface="Times New Roman" panose="02020603050405020304" pitchFamily="18" charset="0"/>
                <a:cs typeface="Times New Roman" panose="02020603050405020304" pitchFamily="18" charset="0"/>
              </a:rPr>
              <a:t>4.ALTER: Drop Phone column from Suppliers table</a:t>
            </a:r>
            <a:endParaRPr lang="en-IN" sz="2400" b="1"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2DE4189A-AE80-94EF-C99D-3335373EF19B}"/>
              </a:ext>
            </a:extLst>
          </p:cNvPr>
          <p:cNvPicPr>
            <a:picLocks noChangeAspect="1"/>
          </p:cNvPicPr>
          <p:nvPr/>
        </p:nvPicPr>
        <p:blipFill>
          <a:blip r:embed="rId3"/>
          <a:stretch>
            <a:fillRect/>
          </a:stretch>
        </p:blipFill>
        <p:spPr>
          <a:xfrm>
            <a:off x="479376" y="1196752"/>
            <a:ext cx="5040560" cy="4104456"/>
          </a:xfrm>
          <a:prstGeom prst="rect">
            <a:avLst/>
          </a:prstGeom>
        </p:spPr>
      </p:pic>
    </p:spTree>
    <p:extLst>
      <p:ext uri="{BB962C8B-B14F-4D97-AF65-F5344CB8AC3E}">
        <p14:creationId xmlns:p14="http://schemas.microsoft.com/office/powerpoint/2010/main" val="1605250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7592076-FD1D-3320-1E58-DD0B46F29327}"/>
              </a:ext>
            </a:extLst>
          </p:cNvPr>
          <p:cNvSpPr>
            <a:spLocks noGrp="1"/>
          </p:cNvSpPr>
          <p:nvPr>
            <p:ph type="ftr" idx="11"/>
          </p:nvPr>
        </p:nvSpPr>
        <p:spPr/>
        <p:txBody>
          <a:bodyPr/>
          <a:lstStyle/>
          <a:p>
            <a:r>
              <a:rPr lang="en-US" dirty="0"/>
              <a:t>MYSQL</a:t>
            </a:r>
            <a:endParaRPr lang="en-IN" dirty="0"/>
          </a:p>
        </p:txBody>
      </p:sp>
      <p:sp>
        <p:nvSpPr>
          <p:cNvPr id="3" name="Slide Number Placeholder 2">
            <a:extLst>
              <a:ext uri="{FF2B5EF4-FFF2-40B4-BE49-F238E27FC236}">
                <a16:creationId xmlns:a16="http://schemas.microsoft.com/office/drawing/2014/main" id="{236013FE-EED6-52F1-F2CC-5D590F6B63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7</a:t>
            </a:fld>
            <a:endParaRPr lang="en-IN"/>
          </a:p>
        </p:txBody>
      </p:sp>
      <p:pic>
        <p:nvPicPr>
          <p:cNvPr id="5" name="Picture 4">
            <a:extLst>
              <a:ext uri="{FF2B5EF4-FFF2-40B4-BE49-F238E27FC236}">
                <a16:creationId xmlns:a16="http://schemas.microsoft.com/office/drawing/2014/main" id="{197309FD-FBC7-583C-7A36-D631C7261E1A}"/>
              </a:ext>
            </a:extLst>
          </p:cNvPr>
          <p:cNvPicPr>
            <a:picLocks noChangeAspect="1"/>
          </p:cNvPicPr>
          <p:nvPr/>
        </p:nvPicPr>
        <p:blipFill>
          <a:blip r:embed="rId2"/>
          <a:stretch>
            <a:fillRect/>
          </a:stretch>
        </p:blipFill>
        <p:spPr>
          <a:xfrm>
            <a:off x="407368" y="1283784"/>
            <a:ext cx="5760639" cy="4290432"/>
          </a:xfrm>
          <a:prstGeom prst="rect">
            <a:avLst/>
          </a:prstGeom>
        </p:spPr>
      </p:pic>
      <p:sp>
        <p:nvSpPr>
          <p:cNvPr id="7" name="TextBox 6">
            <a:extLst>
              <a:ext uri="{FF2B5EF4-FFF2-40B4-BE49-F238E27FC236}">
                <a16:creationId xmlns:a16="http://schemas.microsoft.com/office/drawing/2014/main" id="{6482A292-339F-988D-70DE-48F4DE49BC36}"/>
              </a:ext>
            </a:extLst>
          </p:cNvPr>
          <p:cNvSpPr txBox="1"/>
          <p:nvPr/>
        </p:nvSpPr>
        <p:spPr>
          <a:xfrm>
            <a:off x="659396" y="270817"/>
            <a:ext cx="10333148" cy="830997"/>
          </a:xfrm>
          <a:prstGeom prst="rect">
            <a:avLst/>
          </a:prstGeom>
          <a:noFill/>
        </p:spPr>
        <p:txBody>
          <a:bodyPr wrap="square">
            <a:spAutoFit/>
          </a:bodyPr>
          <a:lstStyle/>
          <a:p>
            <a:pPr marL="285750" indent="-285750">
              <a:buFont typeface="Wingdings" panose="05000000000000000000" pitchFamily="2" charset="2"/>
              <a:buChar char="n"/>
            </a:pPr>
            <a:r>
              <a:rPr lang="en-US" sz="2400" b="1" dirty="0">
                <a:latin typeface="Times New Roman" panose="02020603050405020304" pitchFamily="18" charset="0"/>
                <a:cs typeface="Times New Roman" panose="02020603050405020304" pitchFamily="18" charset="0"/>
              </a:rPr>
              <a:t>5.DATA INSERTION &amp; MANIPULATION NOW INSERTING DATA INTO CREATED TABLES     # SELECT * FROM Suppliers1;</a:t>
            </a:r>
            <a:endParaRPr lang="en-IN" sz="2400" b="1"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841A671-4BF2-A22E-737A-13662AC8C062}"/>
              </a:ext>
            </a:extLst>
          </p:cNvPr>
          <p:cNvPicPr>
            <a:picLocks noChangeAspect="1"/>
          </p:cNvPicPr>
          <p:nvPr/>
        </p:nvPicPr>
        <p:blipFill>
          <a:blip r:embed="rId3"/>
          <a:stretch>
            <a:fillRect/>
          </a:stretch>
        </p:blipFill>
        <p:spPr>
          <a:xfrm>
            <a:off x="6384032" y="1340768"/>
            <a:ext cx="5575678" cy="4290432"/>
          </a:xfrm>
          <a:prstGeom prst="rect">
            <a:avLst/>
          </a:prstGeom>
        </p:spPr>
      </p:pic>
    </p:spTree>
    <p:extLst>
      <p:ext uri="{BB962C8B-B14F-4D97-AF65-F5344CB8AC3E}">
        <p14:creationId xmlns:p14="http://schemas.microsoft.com/office/powerpoint/2010/main" val="983579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9F121DA-B32E-C47F-4311-DE597A30A68E}"/>
              </a:ext>
            </a:extLst>
          </p:cNvPr>
          <p:cNvSpPr>
            <a:spLocks noGrp="1"/>
          </p:cNvSpPr>
          <p:nvPr>
            <p:ph type="ftr" idx="11"/>
          </p:nvPr>
        </p:nvSpPr>
        <p:spPr/>
        <p:txBody>
          <a:bodyPr/>
          <a:lstStyle/>
          <a:p>
            <a:r>
              <a:rPr lang="en-US" dirty="0" err="1"/>
              <a:t>mysql</a:t>
            </a:r>
            <a:endParaRPr lang="en-IN" dirty="0"/>
          </a:p>
        </p:txBody>
      </p:sp>
      <p:sp>
        <p:nvSpPr>
          <p:cNvPr id="3" name="Slide Number Placeholder 2">
            <a:extLst>
              <a:ext uri="{FF2B5EF4-FFF2-40B4-BE49-F238E27FC236}">
                <a16:creationId xmlns:a16="http://schemas.microsoft.com/office/drawing/2014/main" id="{2B9DC54C-1E50-8EC0-53AC-A4B5E9E910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8</a:t>
            </a:fld>
            <a:endParaRPr lang="en-IN"/>
          </a:p>
        </p:txBody>
      </p:sp>
      <p:pic>
        <p:nvPicPr>
          <p:cNvPr id="5" name="Picture 4">
            <a:extLst>
              <a:ext uri="{FF2B5EF4-FFF2-40B4-BE49-F238E27FC236}">
                <a16:creationId xmlns:a16="http://schemas.microsoft.com/office/drawing/2014/main" id="{4A499A35-79DC-1297-24AF-B0F4AEAF929D}"/>
              </a:ext>
            </a:extLst>
          </p:cNvPr>
          <p:cNvPicPr>
            <a:picLocks noChangeAspect="1"/>
          </p:cNvPicPr>
          <p:nvPr/>
        </p:nvPicPr>
        <p:blipFill>
          <a:blip r:embed="rId2"/>
          <a:stretch>
            <a:fillRect/>
          </a:stretch>
        </p:blipFill>
        <p:spPr>
          <a:xfrm>
            <a:off x="349818" y="773690"/>
            <a:ext cx="5395428" cy="5765222"/>
          </a:xfrm>
          <a:prstGeom prst="rect">
            <a:avLst/>
          </a:prstGeom>
        </p:spPr>
      </p:pic>
      <p:pic>
        <p:nvPicPr>
          <p:cNvPr id="7" name="Picture 6">
            <a:extLst>
              <a:ext uri="{FF2B5EF4-FFF2-40B4-BE49-F238E27FC236}">
                <a16:creationId xmlns:a16="http://schemas.microsoft.com/office/drawing/2014/main" id="{ED2E436C-866E-89F7-9C93-51C8298D663A}"/>
              </a:ext>
            </a:extLst>
          </p:cNvPr>
          <p:cNvPicPr>
            <a:picLocks noChangeAspect="1"/>
          </p:cNvPicPr>
          <p:nvPr/>
        </p:nvPicPr>
        <p:blipFill>
          <a:blip r:embed="rId3"/>
          <a:stretch>
            <a:fillRect/>
          </a:stretch>
        </p:blipFill>
        <p:spPr>
          <a:xfrm>
            <a:off x="6096000" y="591128"/>
            <a:ext cx="5755468" cy="5765222"/>
          </a:xfrm>
          <a:prstGeom prst="rect">
            <a:avLst/>
          </a:prstGeom>
        </p:spPr>
      </p:pic>
      <p:sp>
        <p:nvSpPr>
          <p:cNvPr id="4" name="TextBox 3">
            <a:extLst>
              <a:ext uri="{FF2B5EF4-FFF2-40B4-BE49-F238E27FC236}">
                <a16:creationId xmlns:a16="http://schemas.microsoft.com/office/drawing/2014/main" id="{3CD855A0-EB6D-F65C-FE05-0E92E9DC834E}"/>
              </a:ext>
            </a:extLst>
          </p:cNvPr>
          <p:cNvSpPr txBox="1"/>
          <p:nvPr/>
        </p:nvSpPr>
        <p:spPr>
          <a:xfrm>
            <a:off x="3359696" y="145040"/>
            <a:ext cx="5688632"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Suppliers1 table inserting data</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5894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F31F8FC-B188-5AD8-570E-5B127FB139E9}"/>
              </a:ext>
            </a:extLst>
          </p:cNvPr>
          <p:cNvSpPr>
            <a:spLocks noGrp="1"/>
          </p:cNvSpPr>
          <p:nvPr>
            <p:ph type="ftr" idx="11"/>
          </p:nvPr>
        </p:nvSpPr>
        <p:spPr/>
        <p:txBody>
          <a:bodyPr/>
          <a:lstStyle/>
          <a:p>
            <a:endParaRPr lang="en-IN"/>
          </a:p>
        </p:txBody>
      </p:sp>
      <p:sp>
        <p:nvSpPr>
          <p:cNvPr id="3" name="Slide Number Placeholder 2">
            <a:extLst>
              <a:ext uri="{FF2B5EF4-FFF2-40B4-BE49-F238E27FC236}">
                <a16:creationId xmlns:a16="http://schemas.microsoft.com/office/drawing/2014/main" id="{129DA2CC-B0F0-806E-AFD0-E666C84AEA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9</a:t>
            </a:fld>
            <a:endParaRPr lang="en-IN"/>
          </a:p>
        </p:txBody>
      </p:sp>
      <p:pic>
        <p:nvPicPr>
          <p:cNvPr id="5" name="Picture 4">
            <a:extLst>
              <a:ext uri="{FF2B5EF4-FFF2-40B4-BE49-F238E27FC236}">
                <a16:creationId xmlns:a16="http://schemas.microsoft.com/office/drawing/2014/main" id="{C055F3BC-378F-D95C-959D-C31E43A1E70C}"/>
              </a:ext>
            </a:extLst>
          </p:cNvPr>
          <p:cNvPicPr>
            <a:picLocks noChangeAspect="1"/>
          </p:cNvPicPr>
          <p:nvPr/>
        </p:nvPicPr>
        <p:blipFill>
          <a:blip r:embed="rId2"/>
          <a:stretch>
            <a:fillRect/>
          </a:stretch>
        </p:blipFill>
        <p:spPr>
          <a:xfrm>
            <a:off x="6672064" y="3566505"/>
            <a:ext cx="5354217" cy="2415749"/>
          </a:xfrm>
          <a:prstGeom prst="rect">
            <a:avLst/>
          </a:prstGeom>
        </p:spPr>
      </p:pic>
      <p:pic>
        <p:nvPicPr>
          <p:cNvPr id="7" name="Picture 6">
            <a:extLst>
              <a:ext uri="{FF2B5EF4-FFF2-40B4-BE49-F238E27FC236}">
                <a16:creationId xmlns:a16="http://schemas.microsoft.com/office/drawing/2014/main" id="{4B37F0C2-82FC-9FAD-FCBE-8691FDE712E1}"/>
              </a:ext>
            </a:extLst>
          </p:cNvPr>
          <p:cNvPicPr>
            <a:picLocks noChangeAspect="1"/>
          </p:cNvPicPr>
          <p:nvPr/>
        </p:nvPicPr>
        <p:blipFill>
          <a:blip r:embed="rId3"/>
          <a:stretch>
            <a:fillRect/>
          </a:stretch>
        </p:blipFill>
        <p:spPr>
          <a:xfrm>
            <a:off x="6744072" y="136525"/>
            <a:ext cx="5129797" cy="3055885"/>
          </a:xfrm>
          <a:prstGeom prst="rect">
            <a:avLst/>
          </a:prstGeom>
        </p:spPr>
      </p:pic>
      <p:pic>
        <p:nvPicPr>
          <p:cNvPr id="9" name="Picture 8">
            <a:extLst>
              <a:ext uri="{FF2B5EF4-FFF2-40B4-BE49-F238E27FC236}">
                <a16:creationId xmlns:a16="http://schemas.microsoft.com/office/drawing/2014/main" id="{59A061D6-9CB7-D95E-59F3-1C0120AF0561}"/>
              </a:ext>
            </a:extLst>
          </p:cNvPr>
          <p:cNvPicPr>
            <a:picLocks noChangeAspect="1"/>
          </p:cNvPicPr>
          <p:nvPr/>
        </p:nvPicPr>
        <p:blipFill>
          <a:blip r:embed="rId4"/>
          <a:stretch>
            <a:fillRect/>
          </a:stretch>
        </p:blipFill>
        <p:spPr>
          <a:xfrm>
            <a:off x="416765" y="1844824"/>
            <a:ext cx="5944115" cy="4392488"/>
          </a:xfrm>
          <a:prstGeom prst="rect">
            <a:avLst/>
          </a:prstGeom>
        </p:spPr>
      </p:pic>
      <p:sp>
        <p:nvSpPr>
          <p:cNvPr id="10" name="TextBox 9">
            <a:extLst>
              <a:ext uri="{FF2B5EF4-FFF2-40B4-BE49-F238E27FC236}">
                <a16:creationId xmlns:a16="http://schemas.microsoft.com/office/drawing/2014/main" id="{FA0AADD6-2AEB-4D11-E5D9-4B28C934F7FC}"/>
              </a:ext>
            </a:extLst>
          </p:cNvPr>
          <p:cNvSpPr txBox="1"/>
          <p:nvPr/>
        </p:nvSpPr>
        <p:spPr>
          <a:xfrm>
            <a:off x="551384" y="404664"/>
            <a:ext cx="6255299" cy="1692771"/>
          </a:xfrm>
          <a:prstGeom prst="rect">
            <a:avLst/>
          </a:prstGeom>
          <a:noFill/>
        </p:spPr>
        <p:txBody>
          <a:bodyPr wrap="square">
            <a:spAutoFit/>
          </a:bodyPr>
          <a:lstStyle/>
          <a:p>
            <a:pPr rtl="0" fontAlgn="base">
              <a:spcBef>
                <a:spcPts val="1200"/>
              </a:spcBef>
            </a:pPr>
            <a:r>
              <a:rPr lang="en-US" sz="2000" b="1" i="0" u="none" strike="noStrike" dirty="0">
                <a:solidFill>
                  <a:srgbClr val="000000"/>
                </a:solidFill>
                <a:effectLst/>
                <a:latin typeface="Arial" panose="020B0604020202020204" pitchFamily="34" charset="0"/>
              </a:rPr>
              <a:t>6.Update specific rows based on conditions.</a:t>
            </a:r>
          </a:p>
          <a:p>
            <a:pPr rtl="0" fontAlgn="base">
              <a:spcAft>
                <a:spcPts val="1200"/>
              </a:spcAft>
            </a:pPr>
            <a:r>
              <a:rPr lang="en-US" sz="2000" b="1" i="0" u="none" strike="noStrike" dirty="0">
                <a:solidFill>
                  <a:srgbClr val="000000"/>
                </a:solidFill>
                <a:effectLst/>
                <a:latin typeface="Arial" panose="020B0604020202020204" pitchFamily="34" charset="0"/>
              </a:rPr>
              <a:t>7.Delete one or more records using conditions</a:t>
            </a:r>
          </a:p>
          <a:p>
            <a:pPr rtl="0" fontAlgn="base">
              <a:spcAft>
                <a:spcPts val="1200"/>
              </a:spcAft>
            </a:pPr>
            <a:r>
              <a:rPr lang="en-US" sz="2000" b="1" i="0" u="none" strike="noStrike" dirty="0">
                <a:solidFill>
                  <a:srgbClr val="000000"/>
                </a:solidFill>
                <a:effectLst/>
                <a:latin typeface="Arial" panose="020B0604020202020204" pitchFamily="34" charset="0"/>
              </a:rPr>
              <a:t>8.Insert multiple rows using a single statement.</a:t>
            </a:r>
          </a:p>
          <a:p>
            <a:pPr marL="285750" indent="-285750">
              <a:buFont typeface="Wingdings" panose="05000000000000000000" pitchFamily="2" charset="2"/>
              <a:buChar char="n"/>
            </a:pP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030070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854</TotalTime>
  <Words>641</Words>
  <Application>Microsoft Office PowerPoint</Application>
  <PresentationFormat>Widescreen</PresentationFormat>
  <Paragraphs>83</Paragraphs>
  <Slides>24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Wingdings</vt:lpstr>
      <vt:lpstr>Libre Baskerville</vt:lpstr>
      <vt:lpstr>Times New Roman</vt:lpstr>
      <vt:lpstr>Arial</vt:lpstr>
      <vt:lpstr>Roboto Mono</vt:lpstr>
      <vt:lpstr>Calibri</vt:lpstr>
      <vt:lpstr>Office Theme</vt:lpstr>
      <vt:lpstr>PowerPoint Presentation</vt:lpstr>
      <vt:lpstr>PROBLEM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Raghu Ram Aduri</dc:creator>
  <cp:lastModifiedBy>thirumal reddy</cp:lastModifiedBy>
  <cp:revision>7</cp:revision>
  <dcterms:created xsi:type="dcterms:W3CDTF">2021-02-16T05:19:01Z</dcterms:created>
  <dcterms:modified xsi:type="dcterms:W3CDTF">2025-05-18T14:35:54Z</dcterms:modified>
</cp:coreProperties>
</file>